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1" r:id="rId3"/>
    <p:sldId id="282" r:id="rId4"/>
    <p:sldId id="285" r:id="rId5"/>
    <p:sldId id="287" r:id="rId6"/>
    <p:sldId id="286" r:id="rId7"/>
    <p:sldId id="288" r:id="rId8"/>
    <p:sldId id="290" r:id="rId9"/>
    <p:sldId id="292" r:id="rId10"/>
    <p:sldId id="291" r:id="rId11"/>
    <p:sldId id="293" r:id="rId12"/>
    <p:sldId id="294" r:id="rId13"/>
    <p:sldId id="29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296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076"/>
    <a:srgbClr val="512373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8" autoAdjust="0"/>
  </p:normalViewPr>
  <p:slideViewPr>
    <p:cSldViewPr>
      <p:cViewPr varScale="1">
        <p:scale>
          <a:sx n="70" d="100"/>
          <a:sy n="7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DAD36-0AA0-4971-9357-D3B12EDE0842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1EFA8-B0BB-4FED-8155-E097E21DB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0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0D3A-8CAE-4E92-934B-42AF0B69965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Изображение - </a:t>
            </a:r>
            <a:r>
              <a:rPr lang="en-US" dirty="0" smtClean="0"/>
              <a:t>http://www.spc.rs/files/u5/2011/11/majka_rusija_mg_9337.jpg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Изображения</a:t>
            </a:r>
            <a:r>
              <a:rPr lang="ru-RU" baseline="0" dirty="0" smtClean="0"/>
              <a:t> - </a:t>
            </a:r>
            <a:r>
              <a:rPr lang="en-US" baseline="0" dirty="0" smtClean="0"/>
              <a:t>http://p2.patriarchia.ru/266/506/1234/2DSC_0060.JPG</a:t>
            </a:r>
            <a:r>
              <a:rPr lang="ru-RU" baseline="0" dirty="0" smtClean="0"/>
              <a:t>; </a:t>
            </a:r>
            <a:r>
              <a:rPr lang="en-US" baseline="0" dirty="0" smtClean="0"/>
              <a:t>http://p2.patriarchia.ru/2012/03/02/1233735355/2(16)NOV_9460.jpg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Икона «Торжество православия», 14 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Святитель Григорий </a:t>
            </a:r>
            <a:r>
              <a:rPr lang="ru-RU" dirty="0" err="1" smtClean="0"/>
              <a:t>Палама</a:t>
            </a:r>
            <a:r>
              <a:rPr lang="ru-RU" dirty="0" smtClean="0"/>
              <a:t>, архиепископ </a:t>
            </a:r>
            <a:r>
              <a:rPr lang="ru-RU" dirty="0" err="1" smtClean="0"/>
              <a:t>Фессалонитский</a:t>
            </a:r>
            <a:r>
              <a:rPr lang="ru-RU" dirty="0" smtClean="0"/>
              <a:t>. Икона XIV века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Прп</a:t>
            </a:r>
            <a:r>
              <a:rPr lang="ru-RU" dirty="0" smtClean="0"/>
              <a:t>. Иоанн </a:t>
            </a:r>
            <a:r>
              <a:rPr lang="ru-RU" dirty="0" err="1" smtClean="0"/>
              <a:t>Лествичник</a:t>
            </a:r>
            <a:r>
              <a:rPr lang="ru-RU" dirty="0" smtClean="0"/>
              <a:t>. Икона. XVII в. (</a:t>
            </a:r>
            <a:r>
              <a:rPr lang="ru-RU" dirty="0" err="1" smtClean="0"/>
              <a:t>мон-рь</a:t>
            </a:r>
            <a:r>
              <a:rPr lang="ru-RU" dirty="0" smtClean="0"/>
              <a:t> </a:t>
            </a:r>
            <a:r>
              <a:rPr lang="ru-RU" dirty="0" err="1" smtClean="0"/>
              <a:t>Дионисиат</a:t>
            </a:r>
            <a:r>
              <a:rPr lang="ru-RU" dirty="0" smtClean="0"/>
              <a:t> на Афоне)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http://www.hram-dimitria.ru/sait/Icon/8.jpg</a:t>
            </a:r>
            <a:endParaRPr lang="ru-RU" dirty="0" smtClean="0"/>
          </a:p>
          <a:p>
            <a:r>
              <a:rPr lang="en-US" dirty="0" smtClean="0"/>
              <a:t>http://lib.pstgu.ru/icons/images/stories/base/orig/00003088.jpg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Икона </a:t>
            </a:r>
            <a:r>
              <a:rPr lang="ru-RU" dirty="0" err="1" smtClean="0"/>
              <a:t>прп</a:t>
            </a:r>
            <a:r>
              <a:rPr lang="ru-RU" dirty="0" smtClean="0"/>
              <a:t>. Марии Египетской с житием</a:t>
            </a:r>
            <a:r>
              <a:rPr lang="ru-RU" baseline="0" dirty="0" smtClean="0"/>
              <a:t> - </a:t>
            </a:r>
            <a:r>
              <a:rPr lang="en-US" dirty="0" smtClean="0"/>
              <a:t>http://www.pravmir.ru/wp-content/uploads/2013/04/0001a_zps0b2766fc.jpg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Икона «Воскрешение Лазаря», 70–80-е годы XV 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А.А. Иванов. Искушение Христа в пустыне</a:t>
            </a:r>
          </a:p>
          <a:p>
            <a:r>
              <a:rPr lang="ru-RU" dirty="0" smtClean="0"/>
              <a:t>А.М. Смирнов. Несение креста</a:t>
            </a:r>
          </a:p>
          <a:p>
            <a:r>
              <a:rPr lang="ru-RU" dirty="0" smtClean="0"/>
              <a:t>Икона «Сошествие во ад»</a:t>
            </a:r>
            <a:r>
              <a:rPr lang="ru-RU" baseline="0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прп</a:t>
            </a:r>
            <a:r>
              <a:rPr lang="ru-RU" dirty="0" smtClean="0"/>
              <a:t>. Андрей Рублев, 1408-1410 гг.)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Вход Господень в Иерусалим. XVI в. Псков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Икона «Страсти Христовы», XIV в.,</a:t>
            </a:r>
            <a:r>
              <a:rPr lang="ru-RU" baseline="0" dirty="0" smtClean="0"/>
              <a:t> </a:t>
            </a:r>
            <a:r>
              <a:rPr lang="ru-RU" dirty="0" smtClean="0"/>
              <a:t>Успенский собор </a:t>
            </a:r>
            <a:r>
              <a:rPr lang="ru-RU" smtClean="0"/>
              <a:t>Московского Кремля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0D3A-8CAE-4E92-934B-42AF0B69965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«Иисус же сказал им: истинно, истинно говорю вам: если не будете есть Плоти Сына Человеческого и пить Крови Его, то не будете иметь в себе жизни. </a:t>
            </a:r>
            <a:r>
              <a:rPr lang="ru-RU" dirty="0" err="1" smtClean="0"/>
              <a:t>Ядущий</a:t>
            </a:r>
            <a:r>
              <a:rPr lang="ru-RU" dirty="0" smtClean="0"/>
              <a:t> Мою Плоть и </a:t>
            </a:r>
            <a:r>
              <a:rPr lang="ru-RU" dirty="0" err="1" smtClean="0"/>
              <a:t>пиющий</a:t>
            </a:r>
            <a:r>
              <a:rPr lang="ru-RU" dirty="0" smtClean="0"/>
              <a:t> Мою Кровь имеет жизнь вечную, и Я воскрешу его в последний день» (Ин.6:53-56).</a:t>
            </a:r>
          </a:p>
          <a:p>
            <a:r>
              <a:rPr lang="ru-RU" dirty="0" smtClean="0"/>
              <a:t>Картины</a:t>
            </a:r>
            <a:r>
              <a:rPr lang="ru-RU" baseline="0" dirty="0" smtClean="0"/>
              <a:t> К.В. Лебедева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«Мытарь и фарисей» - </a:t>
            </a:r>
            <a:r>
              <a:rPr lang="en-US" dirty="0" smtClean="0"/>
              <a:t>http://www.pravmir.ru/wp-content/uploads/2013/02/7662.jpg</a:t>
            </a:r>
            <a:endParaRPr lang="ru-RU" dirty="0" smtClean="0"/>
          </a:p>
          <a:p>
            <a:r>
              <a:rPr lang="ru-RU" dirty="0" smtClean="0"/>
              <a:t>«Блудный сын» - </a:t>
            </a:r>
            <a:r>
              <a:rPr lang="en-US" dirty="0" smtClean="0"/>
              <a:t>http://www.pravmir.ru/wp-content/uploads/2012/02/prodigalson.jpg</a:t>
            </a:r>
            <a:endParaRPr lang="ru-RU" dirty="0" smtClean="0"/>
          </a:p>
          <a:p>
            <a:r>
              <a:rPr lang="ru-RU" dirty="0" smtClean="0"/>
              <a:t>Икона «Страшный суд», </a:t>
            </a:r>
            <a:r>
              <a:rPr lang="en-US" dirty="0" smtClean="0"/>
              <a:t>XVI</a:t>
            </a:r>
            <a:r>
              <a:rPr lang="ru-RU" baseline="0" dirty="0" smtClean="0"/>
              <a:t> в.</a:t>
            </a:r>
          </a:p>
          <a:p>
            <a:r>
              <a:rPr lang="ru-RU" baseline="0" dirty="0" smtClean="0"/>
              <a:t>С недели Мытаря и фарисея поются умилительные стихиры (покаянные тропари). В основу первой стихиры положена притча о мытаре и фарисее, второй – о блудном сыне, третьей – предсказание Спасителя о Страшном суде.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 братии Валаамского</a:t>
            </a:r>
            <a:r>
              <a:rPr lang="ru-RU" baseline="0" dirty="0" smtClean="0"/>
              <a:t> монастыря «Покаяния отверзи ми двери…»</a:t>
            </a:r>
          </a:p>
          <a:p>
            <a:r>
              <a:rPr lang="ru-RU" b="1" dirty="0" smtClean="0"/>
              <a:t>Слава </a:t>
            </a:r>
            <a:r>
              <a:rPr lang="ru-RU" b="1" dirty="0" smtClean="0"/>
              <a:t>Отцу и Сыну и Святому Духу</a:t>
            </a:r>
            <a:r>
              <a:rPr lang="ru-RU" dirty="0" smtClean="0"/>
              <a:t>: Покаяния отверзи ми двери, </a:t>
            </a:r>
            <a:r>
              <a:rPr lang="ru-RU" dirty="0" err="1" smtClean="0"/>
              <a:t>Жизнодавче</a:t>
            </a:r>
            <a:r>
              <a:rPr lang="ru-RU" dirty="0" smtClean="0"/>
              <a:t>, </a:t>
            </a:r>
            <a:r>
              <a:rPr lang="ru-RU" dirty="0" err="1" smtClean="0"/>
              <a:t>утренюет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дух мой ко храму святому Твоему, храм </a:t>
            </a:r>
            <a:r>
              <a:rPr lang="ru-RU" dirty="0" err="1" smtClean="0"/>
              <a:t>носяй</a:t>
            </a:r>
            <a:r>
              <a:rPr lang="ru-RU" dirty="0" smtClean="0"/>
              <a:t> телесный весь осквернен; но яко щедр, очисти </a:t>
            </a:r>
            <a:r>
              <a:rPr lang="ru-RU" dirty="0" err="1" smtClean="0"/>
              <a:t>благоутробною</a:t>
            </a:r>
            <a:r>
              <a:rPr lang="ru-RU" dirty="0" smtClean="0"/>
              <a:t> Твоею </a:t>
            </a:r>
            <a:r>
              <a:rPr lang="ru-RU" dirty="0" err="1" smtClean="0"/>
              <a:t>милостию</a:t>
            </a:r>
            <a:r>
              <a:rPr lang="ru-RU" dirty="0" smtClean="0"/>
              <a:t>. (</a:t>
            </a:r>
            <a:r>
              <a:rPr lang="ru-RU" i="1" dirty="0" err="1" smtClean="0"/>
              <a:t>Жизнодавец</a:t>
            </a:r>
            <a:r>
              <a:rPr lang="ru-RU" i="1" dirty="0" smtClean="0"/>
              <a:t>! открой мне двери покаяния, ибо душа моя с раннего утра стремится к Твоему святому храму, так как ее храм телесный весь осквернен; но Ты, как щедрый, очисти его по Твоей безмерной милости.</a:t>
            </a:r>
            <a:r>
              <a:rPr lang="ru-RU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 братии Валаамского монастыря «Покаяния отверзи ми двери…»</a:t>
            </a:r>
          </a:p>
          <a:p>
            <a:r>
              <a:rPr lang="ru-RU" b="1" dirty="0" smtClean="0"/>
              <a:t>И ныне и присно и во веки веков, аминь</a:t>
            </a:r>
            <a:r>
              <a:rPr lang="ru-RU" dirty="0" smtClean="0"/>
              <a:t>: На спасения стези </a:t>
            </a:r>
            <a:r>
              <a:rPr lang="ru-RU" dirty="0" err="1" smtClean="0"/>
              <a:t>настави</a:t>
            </a:r>
            <a:r>
              <a:rPr lang="ru-RU" dirty="0" smtClean="0"/>
              <a:t> </a:t>
            </a:r>
            <a:r>
              <a:rPr lang="ru-RU" dirty="0" err="1" smtClean="0"/>
              <a:t>мя</a:t>
            </a:r>
            <a:r>
              <a:rPr lang="ru-RU" dirty="0" smtClean="0"/>
              <a:t>, Богородице, </a:t>
            </a:r>
            <a:r>
              <a:rPr lang="ru-RU" dirty="0" err="1" smtClean="0"/>
              <a:t>студными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окалях</a:t>
            </a:r>
            <a:r>
              <a:rPr lang="ru-RU" dirty="0" smtClean="0"/>
              <a:t> душу </a:t>
            </a:r>
            <a:r>
              <a:rPr lang="ru-RU" dirty="0" err="1" smtClean="0"/>
              <a:t>грехми</a:t>
            </a:r>
            <a:r>
              <a:rPr lang="ru-RU" dirty="0" smtClean="0"/>
              <a:t> и в лености все житие мое </a:t>
            </a:r>
            <a:r>
              <a:rPr lang="ru-RU" dirty="0" err="1" smtClean="0"/>
              <a:t>иждих</a:t>
            </a:r>
            <a:r>
              <a:rPr lang="ru-RU" dirty="0" smtClean="0"/>
              <a:t>; но Твоими молитвами избави </a:t>
            </a:r>
            <a:r>
              <a:rPr lang="ru-RU" dirty="0" err="1" smtClean="0"/>
              <a:t>мя</a:t>
            </a:r>
            <a:r>
              <a:rPr lang="ru-RU" dirty="0" smtClean="0"/>
              <a:t> от </a:t>
            </a:r>
            <a:r>
              <a:rPr lang="ru-RU" dirty="0" err="1" smtClean="0"/>
              <a:t>всякия</a:t>
            </a:r>
            <a:r>
              <a:rPr lang="ru-RU" dirty="0" smtClean="0"/>
              <a:t> нечистоты. (</a:t>
            </a:r>
            <a:r>
              <a:rPr lang="ru-RU" i="1" dirty="0" smtClean="0"/>
              <a:t>Богородица! наставь меня на путь спасения, ибо я осквернил душу свою постыдными грехами и всю жизнь свою провел в лености; но Ты Своими молитвами избавь меня от всякой нечистоты.</a:t>
            </a:r>
            <a:r>
              <a:rPr lang="ru-RU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Хор братии Валаамского монастыря «Покаяния отверзи ми двери…»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Помилуй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мя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Боже, по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велицей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милости Твоей и по множеству щедрот Твоих очисти беззаконие мое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: Множества содеянных мною лютых помышляя окаянный, трепещу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страшнаго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дне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суднаго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но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надеяся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милость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благоутробия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Твоего, яко Давид вопию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: помилуй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мя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Боже, по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велицей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Твоей милости. (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Я, несчастный, помышляя о множестве совершенных мною беззаконий, трепещу страшного дня суда; но, надеясь на Твою безмерную милость, как Давид, взываю к Тебе: помилуй меня, Боже, по великой Твоей милости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Изображение - </a:t>
            </a:r>
            <a:r>
              <a:rPr lang="en-US" dirty="0" smtClean="0"/>
              <a:t>http://www.kazanski-m-rzn.ru/UserFiles/Image/galeri/16.3.13/b/8.jpg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.JP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7.jpg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slide" Target="slide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jp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jpg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vetoch-opk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microsoft.com/office/2007/relationships/media" Target="file:///D:\00_&#1057;&#1074;&#1077;&#1090;&#1072;\00_&#1052;&#1086;&#1080;%20&#1087;&#1088;&#1077;&#1079;&#1077;&#1085;&#1090;&#1072;&#1094;&#1080;&#1080;\04.%20&#1064;&#1082;&#1086;&#1083;&#1072;\01.%20&#1047;&#1072;&#1082;&#1086;&#1085;%20&#1041;&#1086;&#1078;&#1080;&#1081;\5_17-18_&#1042;&#1077;&#1083;&#1080;&#1082;&#1080;&#1081;%20&#1087;&#1086;&#1089;&#1090;\&#1055;&#1086;&#1082;&#1072;&#1103;&#1085;&#1080;&#1103;%20&#1076;&#1074;&#1077;&#1088;&#1080;.mp3" TargetMode="External"/><Relationship Id="rId1" Type="http://schemas.openxmlformats.org/officeDocument/2006/relationships/audio" Target="NULL" TargetMode="External"/><Relationship Id="rId6" Type="http://schemas.openxmlformats.org/officeDocument/2006/relationships/image" Target="../media/image15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g"/><Relationship Id="rId2" Type="http://schemas.microsoft.com/office/2007/relationships/media" Target="file:///D:\00_&#1057;&#1074;&#1077;&#1090;&#1072;\00_&#1052;&#1086;&#1080;%20&#1087;&#1088;&#1077;&#1079;&#1077;&#1085;&#1090;&#1072;&#1094;&#1080;&#1080;\04.%20&#1064;&#1082;&#1086;&#1083;&#1072;\01.%20&#1047;&#1072;&#1082;&#1086;&#1085;%20&#1041;&#1086;&#1078;&#1080;&#1081;\5_17-18_&#1042;&#1077;&#1083;&#1080;&#1082;&#1080;&#1081;%20&#1087;&#1086;&#1089;&#1090;\&#1055;&#1086;&#1082;&#1072;&#1103;&#1085;&#1080;&#1103;%20&#1076;&#1074;&#1077;&#1088;&#1080;.mp3" TargetMode="External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2" Type="http://schemas.microsoft.com/office/2007/relationships/media" Target="file:///D:\00_&#1057;&#1074;&#1077;&#1090;&#1072;\00_&#1052;&#1086;&#1080;%20&#1087;&#1088;&#1077;&#1079;&#1077;&#1085;&#1090;&#1072;&#1094;&#1080;&#1080;\04.%20&#1064;&#1082;&#1086;&#1083;&#1072;\01.%20&#1047;&#1072;&#1082;&#1086;&#1085;%20&#1041;&#1086;&#1078;&#1080;&#1081;\5_17-18_&#1042;&#1077;&#1083;&#1080;&#1082;&#1080;&#1081;%20&#1087;&#1086;&#1089;&#1090;\&#1055;&#1086;&#1082;&#1072;&#1103;&#1085;&#1080;&#1103;%20&#1076;&#1074;&#1077;&#1088;&#1080;.mp3" TargetMode="External"/><Relationship Id="rId1" Type="http://schemas.openxmlformats.org/officeDocument/2006/relationships/audio" Target="NULL" TargetMode="External"/><Relationship Id="rId6" Type="http://schemas.openxmlformats.org/officeDocument/2006/relationships/image" Target="../media/image18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1670" y="7200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Закон Божий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Для семьи и школы</a:t>
            </a: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 многими иллюстрациями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Составил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Протоиерей Серафим Слободской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78645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СТК «</a:t>
            </a:r>
            <a:r>
              <a:rPr lang="ru-RU" sz="1600" dirty="0" err="1" smtClean="0"/>
              <a:t>Светочъ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2" y="1052736"/>
            <a:ext cx="7068277" cy="53012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1653" y="140225"/>
            <a:ext cx="5420694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Великий пост начинается с примирения </a:t>
            </a:r>
            <a:r>
              <a:rPr lang="ru-RU" sz="3600" b="1" dirty="0"/>
              <a:t>со всеми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52764" y="5855705"/>
            <a:ext cx="5194623" cy="646331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Прощеное Воскресение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573016"/>
            <a:ext cx="7848872" cy="317009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Последнее воскресенье перед Великим Постом называется "Сыропустом", потому что им оканчивается </a:t>
            </a:r>
            <a:r>
              <a:rPr lang="ru-RU" sz="2000" b="1" dirty="0" err="1"/>
              <a:t>ядение</a:t>
            </a:r>
            <a:r>
              <a:rPr lang="ru-RU" sz="2000" b="1" dirty="0"/>
              <a:t> сыра, масла и яиц. На Литургии читается Евангелие (Мф.6:14-21) о прощении обид нашим ближним, без чего мы не можем получить прощения грехов от Отца Небесного. Сообразно с этим Евангельским чтением, христиане имеют благочестивый обычай просить в этот день друг у друга прощения грехов, ведомых и неведомых обид и принимать все меры к примирению с враждующими. Потому это воскресенье принято называть "</a:t>
            </a:r>
            <a:r>
              <a:rPr lang="ru-RU" sz="2000" b="1" dirty="0" smtClean="0"/>
              <a:t>Прощеным Воскресением</a:t>
            </a:r>
            <a:r>
              <a:rPr lang="ru-RU" sz="2000" b="1" dirty="0"/>
              <a:t>", после которого и наступает Великий Пост (Святая </a:t>
            </a:r>
            <a:r>
              <a:rPr lang="ru-RU" sz="2000" b="1" dirty="0" err="1"/>
              <a:t>Четыредесятница</a:t>
            </a:r>
            <a:r>
              <a:rPr lang="ru-RU" sz="2000" b="1" dirty="0"/>
              <a:t>).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63" y="6422848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82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9" y="836712"/>
            <a:ext cx="8378462" cy="55965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5562" y="140225"/>
            <a:ext cx="6232876" cy="107721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Великопостные богослужения располагают к покаянию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433" y="2219739"/>
            <a:ext cx="8027133" cy="440120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Общую особенность великопостного Богослужения составляет продолжительность службы с уменьшением торжественности, а именно: песнопений бывает мало, больше бывает чтение псалмов и молитв, располагающих душу к покаянию. На каждой службе произносится с земными поклонами покаянная молитва Ефрема Сирина: "Господи и Владыко живота моего</a:t>
            </a:r>
            <a:r>
              <a:rPr lang="ru-RU" sz="2000" b="1" dirty="0" smtClean="0"/>
              <a:t>".</a:t>
            </a:r>
          </a:p>
          <a:p>
            <a:pPr algn="just"/>
            <a:r>
              <a:rPr lang="ru-RU" sz="2000" b="1" dirty="0" smtClean="0"/>
              <a:t>Утром </a:t>
            </a:r>
            <a:r>
              <a:rPr lang="ru-RU" sz="2000" b="1" dirty="0"/>
              <a:t>совершаются Утреня, Часы с некоторыми вставными частями и Вечерня. </a:t>
            </a:r>
          </a:p>
          <a:p>
            <a:pPr algn="just"/>
            <a:r>
              <a:rPr lang="ru-RU" sz="2000" b="1" dirty="0" smtClean="0"/>
              <a:t>Вечером </a:t>
            </a:r>
            <a:r>
              <a:rPr lang="ru-RU" sz="2000" b="1" dirty="0"/>
              <a:t>вместо Вечерни, совершается Великое повечерие. 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/>
              <a:t>среду и пятницу совершается Литургия Преждеосвященных Даров. </a:t>
            </a:r>
          </a:p>
          <a:p>
            <a:pPr algn="just"/>
            <a:r>
              <a:rPr lang="ru-RU" sz="2000" b="1" dirty="0" smtClean="0"/>
              <a:t>По </a:t>
            </a:r>
            <a:r>
              <a:rPr lang="ru-RU" sz="2000" b="1" dirty="0"/>
              <a:t>субботам в Великом Посту бывает Литургия св. Иоанна </a:t>
            </a:r>
            <a:r>
              <a:rPr lang="ru-RU" sz="2000" b="1" dirty="0" err="1"/>
              <a:t>Златоустого</a:t>
            </a:r>
            <a:r>
              <a:rPr lang="ru-RU" sz="2000" b="1" dirty="0"/>
              <a:t>, а в первые пять воскресений – Литургия Св. Василия Великого, которая совершается и в Великий Четверг и в Великую Субботу Страстной недели.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63" y="6422848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1999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ый треугольник 2"/>
          <p:cNvSpPr/>
          <p:nvPr/>
        </p:nvSpPr>
        <p:spPr>
          <a:xfrm flipH="1">
            <a:off x="4604616" y="1240938"/>
            <a:ext cx="3985082" cy="5227224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9087" y="2639963"/>
            <a:ext cx="3484173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6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В</a:t>
            </a:r>
          </a:p>
          <a:p>
            <a:pPr lvl="0" algn="r">
              <a:lnSpc>
                <a:spcPts val="26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Великом</a:t>
            </a:r>
          </a:p>
          <a:p>
            <a:pPr lvl="0" algn="r">
              <a:lnSpc>
                <a:spcPts val="26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Посту</a:t>
            </a:r>
          </a:p>
          <a:p>
            <a:pPr lvl="0" algn="r">
              <a:lnSpc>
                <a:spcPts val="26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каждая неделя</a:t>
            </a:r>
          </a:p>
          <a:p>
            <a:pPr lvl="0" algn="r">
              <a:lnSpc>
                <a:spcPts val="2600"/>
              </a:lnSpc>
            </a:pPr>
            <a:r>
              <a:rPr lang="ru-RU" sz="2000" b="1" dirty="0">
                <a:solidFill>
                  <a:prstClr val="black"/>
                </a:solidFill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</a:rPr>
              <a:t>освящена</a:t>
            </a:r>
          </a:p>
          <a:p>
            <a:pPr lvl="0" algn="r">
              <a:lnSpc>
                <a:spcPts val="2600"/>
              </a:lnSpc>
            </a:pPr>
            <a:r>
              <a:rPr lang="ru-RU" sz="2000" b="1" dirty="0">
                <a:solidFill>
                  <a:prstClr val="black"/>
                </a:solidFill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</a:rPr>
              <a:t>оспоминанию</a:t>
            </a:r>
          </a:p>
          <a:p>
            <a:pPr lvl="0" algn="r">
              <a:lnSpc>
                <a:spcPts val="26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какого-либо особого</a:t>
            </a:r>
          </a:p>
          <a:p>
            <a:pPr lvl="0" algn="r">
              <a:lnSpc>
                <a:spcPts val="26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события </a:t>
            </a:r>
            <a:r>
              <a:rPr lang="ru-RU" sz="2000" b="1" dirty="0">
                <a:solidFill>
                  <a:prstClr val="black"/>
                </a:solidFill>
              </a:rPr>
              <a:t>или лица, призывающего </a:t>
            </a:r>
            <a:r>
              <a:rPr lang="ru-RU" sz="2000" b="1" dirty="0" smtClean="0">
                <a:solidFill>
                  <a:prstClr val="black"/>
                </a:solidFill>
              </a:rPr>
              <a:t>грешную</a:t>
            </a:r>
          </a:p>
          <a:p>
            <a:pPr lvl="0" algn="r">
              <a:lnSpc>
                <a:spcPts val="26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душу </a:t>
            </a:r>
            <a:r>
              <a:rPr lang="ru-RU" sz="2000" b="1" dirty="0">
                <a:solidFill>
                  <a:prstClr val="black"/>
                </a:solidFill>
              </a:rPr>
              <a:t>к покаянию и </a:t>
            </a:r>
            <a:r>
              <a:rPr lang="ru-RU" sz="2000" b="1" dirty="0" smtClean="0">
                <a:solidFill>
                  <a:prstClr val="black"/>
                </a:solidFill>
              </a:rPr>
              <a:t>надежде</a:t>
            </a:r>
          </a:p>
          <a:p>
            <a:pPr lvl="0" algn="r">
              <a:lnSpc>
                <a:spcPts val="26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на </a:t>
            </a:r>
            <a:r>
              <a:rPr lang="ru-RU" sz="2000" b="1" dirty="0">
                <a:solidFill>
                  <a:prstClr val="black"/>
                </a:solidFill>
              </a:rPr>
              <a:t>милосердие Божие.</a:t>
            </a:r>
          </a:p>
        </p:txBody>
      </p:sp>
      <p:sp>
        <p:nvSpPr>
          <p:cNvPr id="4" name="Пятиугольник 3">
            <a:hlinkClick r:id="rId4" action="ppaction://hlinksldjump"/>
          </p:cNvPr>
          <p:cNvSpPr/>
          <p:nvPr/>
        </p:nvSpPr>
        <p:spPr>
          <a:xfrm>
            <a:off x="477659" y="5978987"/>
            <a:ext cx="3888000" cy="482416"/>
          </a:xfrm>
          <a:prstGeom prst="homePlate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1-я седмица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>
            <a:hlinkClick r:id="rId5" action="ppaction://hlinksldjump"/>
          </p:cNvPr>
          <p:cNvSpPr/>
          <p:nvPr/>
        </p:nvSpPr>
        <p:spPr>
          <a:xfrm>
            <a:off x="977664" y="5249671"/>
            <a:ext cx="3888000" cy="648000"/>
          </a:xfrm>
          <a:prstGeom prst="homePlate">
            <a:avLst/>
          </a:prstGeom>
          <a:solidFill>
            <a:schemeClr val="bg2"/>
          </a:solidFill>
          <a:ln w="38100">
            <a:solidFill>
              <a:srgbClr val="3B007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>
              <a:lnSpc>
                <a:spcPts val="2400"/>
              </a:lnSpc>
            </a:pPr>
            <a:r>
              <a:rPr lang="ru-RU" sz="2400" b="1" dirty="0" smtClean="0">
                <a:solidFill>
                  <a:srgbClr val="3B0076"/>
                </a:solidFill>
              </a:rPr>
              <a:t>1-я неделя</a:t>
            </a:r>
          </a:p>
          <a:p>
            <a:pPr defTabSz="0">
              <a:lnSpc>
                <a:spcPts val="2400"/>
              </a:lnSpc>
            </a:pPr>
            <a:r>
              <a:rPr lang="ru-RU" sz="2400" b="1" dirty="0" smtClean="0">
                <a:solidFill>
                  <a:srgbClr val="8E0000"/>
                </a:solidFill>
              </a:rPr>
              <a:t>Торжество Православия</a:t>
            </a:r>
            <a:endParaRPr lang="ru-RU" sz="2400" b="1" dirty="0">
              <a:solidFill>
                <a:srgbClr val="8E0000"/>
              </a:solidFill>
            </a:endParaRPr>
          </a:p>
        </p:txBody>
      </p:sp>
      <p:sp>
        <p:nvSpPr>
          <p:cNvPr id="11" name="Пятиугольник 10">
            <a:hlinkClick r:id="rId6" action="ppaction://hlinksldjump"/>
          </p:cNvPr>
          <p:cNvSpPr/>
          <p:nvPr/>
        </p:nvSpPr>
        <p:spPr>
          <a:xfrm>
            <a:off x="1477669" y="4484356"/>
            <a:ext cx="3888000" cy="684000"/>
          </a:xfrm>
          <a:prstGeom prst="homePlate">
            <a:avLst/>
          </a:prstGeom>
          <a:solidFill>
            <a:schemeClr val="bg2"/>
          </a:solidFill>
          <a:ln w="38100">
            <a:solidFill>
              <a:srgbClr val="3B007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>
              <a:lnSpc>
                <a:spcPts val="2400"/>
              </a:lnSpc>
            </a:pPr>
            <a:r>
              <a:rPr lang="ru-RU" sz="2400" b="1" dirty="0">
                <a:solidFill>
                  <a:srgbClr val="3B0076"/>
                </a:solidFill>
              </a:rPr>
              <a:t>2</a:t>
            </a:r>
            <a:r>
              <a:rPr lang="ru-RU" sz="2400" b="1" dirty="0" smtClean="0">
                <a:solidFill>
                  <a:srgbClr val="3B0076"/>
                </a:solidFill>
              </a:rPr>
              <a:t>-я неделя</a:t>
            </a:r>
          </a:p>
          <a:p>
            <a:pPr defTabSz="0">
              <a:lnSpc>
                <a:spcPts val="2400"/>
              </a:lnSpc>
            </a:pPr>
            <a:r>
              <a:rPr lang="ru-RU" sz="2400" b="1" dirty="0" err="1" smtClean="0">
                <a:solidFill>
                  <a:srgbClr val="8E0000"/>
                </a:solidFill>
              </a:rPr>
              <a:t>Свт</a:t>
            </a:r>
            <a:r>
              <a:rPr lang="ru-RU" sz="2400" b="1" dirty="0" smtClean="0">
                <a:solidFill>
                  <a:srgbClr val="8E0000"/>
                </a:solidFill>
              </a:rPr>
              <a:t>. Григория </a:t>
            </a:r>
            <a:r>
              <a:rPr lang="ru-RU" sz="2400" b="1" dirty="0" err="1" smtClean="0">
                <a:solidFill>
                  <a:srgbClr val="8E0000"/>
                </a:solidFill>
              </a:rPr>
              <a:t>Паламы</a:t>
            </a:r>
            <a:endParaRPr lang="ru-RU" sz="2400" b="1" dirty="0">
              <a:solidFill>
                <a:srgbClr val="8E0000"/>
              </a:solidFill>
            </a:endParaRPr>
          </a:p>
        </p:txBody>
      </p:sp>
      <p:sp>
        <p:nvSpPr>
          <p:cNvPr id="12" name="Пятиугольник 11">
            <a:hlinkClick r:id="rId7" action="ppaction://hlinksldjump"/>
          </p:cNvPr>
          <p:cNvSpPr/>
          <p:nvPr/>
        </p:nvSpPr>
        <p:spPr>
          <a:xfrm>
            <a:off x="1977674" y="3719041"/>
            <a:ext cx="3888000" cy="684000"/>
          </a:xfrm>
          <a:prstGeom prst="homePlate">
            <a:avLst/>
          </a:prstGeom>
          <a:solidFill>
            <a:schemeClr val="bg2"/>
          </a:solidFill>
          <a:ln w="38100">
            <a:solidFill>
              <a:srgbClr val="3B007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>
              <a:lnSpc>
                <a:spcPts val="2400"/>
              </a:lnSpc>
            </a:pPr>
            <a:r>
              <a:rPr lang="ru-RU" sz="2400" b="1" dirty="0" smtClean="0">
                <a:solidFill>
                  <a:srgbClr val="3B0076"/>
                </a:solidFill>
              </a:rPr>
              <a:t>3-я неделя</a:t>
            </a:r>
          </a:p>
          <a:p>
            <a:pPr defTabSz="0">
              <a:lnSpc>
                <a:spcPts val="2400"/>
              </a:lnSpc>
            </a:pPr>
            <a:r>
              <a:rPr lang="ru-RU" sz="2400" b="1" dirty="0" smtClean="0">
                <a:solidFill>
                  <a:srgbClr val="8E0000"/>
                </a:solidFill>
              </a:rPr>
              <a:t>Крестопоклонная</a:t>
            </a:r>
            <a:endParaRPr lang="ru-RU" sz="2400" b="1" dirty="0">
              <a:solidFill>
                <a:srgbClr val="8E0000"/>
              </a:solidFill>
            </a:endParaRPr>
          </a:p>
        </p:txBody>
      </p:sp>
      <p:sp>
        <p:nvSpPr>
          <p:cNvPr id="13" name="Пятиугольник 12">
            <a:hlinkClick r:id="rId8" action="ppaction://hlinksldjump"/>
          </p:cNvPr>
          <p:cNvSpPr/>
          <p:nvPr/>
        </p:nvSpPr>
        <p:spPr>
          <a:xfrm>
            <a:off x="2477679" y="2953726"/>
            <a:ext cx="3888000" cy="684000"/>
          </a:xfrm>
          <a:prstGeom prst="homePlate">
            <a:avLst/>
          </a:prstGeom>
          <a:solidFill>
            <a:schemeClr val="bg2"/>
          </a:solidFill>
          <a:ln w="38100">
            <a:solidFill>
              <a:srgbClr val="3B007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>
              <a:lnSpc>
                <a:spcPts val="2400"/>
              </a:lnSpc>
            </a:pPr>
            <a:r>
              <a:rPr lang="ru-RU" sz="2400" b="1" dirty="0">
                <a:solidFill>
                  <a:srgbClr val="3B0076"/>
                </a:solidFill>
              </a:rPr>
              <a:t>4</a:t>
            </a:r>
            <a:r>
              <a:rPr lang="ru-RU" sz="2400" b="1" dirty="0" smtClean="0">
                <a:solidFill>
                  <a:srgbClr val="3B0076"/>
                </a:solidFill>
              </a:rPr>
              <a:t>-я неделя</a:t>
            </a:r>
          </a:p>
          <a:p>
            <a:pPr defTabSz="0">
              <a:lnSpc>
                <a:spcPts val="2400"/>
              </a:lnSpc>
            </a:pPr>
            <a:r>
              <a:rPr lang="ru-RU" sz="2400" b="1" dirty="0" err="1" smtClean="0">
                <a:solidFill>
                  <a:srgbClr val="8E0000"/>
                </a:solidFill>
              </a:rPr>
              <a:t>Прп</a:t>
            </a:r>
            <a:r>
              <a:rPr lang="ru-RU" sz="2400" b="1" dirty="0" smtClean="0">
                <a:solidFill>
                  <a:srgbClr val="8E0000"/>
                </a:solidFill>
              </a:rPr>
              <a:t>. Иоанна </a:t>
            </a:r>
            <a:r>
              <a:rPr lang="ru-RU" sz="2400" b="1" dirty="0" err="1" smtClean="0">
                <a:solidFill>
                  <a:srgbClr val="8E0000"/>
                </a:solidFill>
              </a:rPr>
              <a:t>Лествичника</a:t>
            </a:r>
            <a:endParaRPr lang="ru-RU" sz="2400" b="1" dirty="0">
              <a:solidFill>
                <a:srgbClr val="8E0000"/>
              </a:solidFill>
            </a:endParaRPr>
          </a:p>
        </p:txBody>
      </p:sp>
      <p:sp>
        <p:nvSpPr>
          <p:cNvPr id="14" name="Пятиугольник 13">
            <a:hlinkClick r:id="rId9" action="ppaction://hlinksldjump"/>
          </p:cNvPr>
          <p:cNvSpPr/>
          <p:nvPr/>
        </p:nvSpPr>
        <p:spPr>
          <a:xfrm>
            <a:off x="2977684" y="2389995"/>
            <a:ext cx="3888000" cy="482416"/>
          </a:xfrm>
          <a:prstGeom prst="homePlate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  <a:r>
              <a:rPr lang="ru-RU" sz="2400" b="1" dirty="0" smtClean="0">
                <a:solidFill>
                  <a:schemeClr val="tx1"/>
                </a:solidFill>
              </a:rPr>
              <a:t>-я седмица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>
            <a:hlinkClick r:id="rId10" action="ppaction://hlinksldjump"/>
          </p:cNvPr>
          <p:cNvSpPr/>
          <p:nvPr/>
        </p:nvSpPr>
        <p:spPr>
          <a:xfrm>
            <a:off x="3477689" y="1624712"/>
            <a:ext cx="3888000" cy="683968"/>
          </a:xfrm>
          <a:prstGeom prst="homePlate">
            <a:avLst/>
          </a:prstGeom>
          <a:solidFill>
            <a:schemeClr val="bg2"/>
          </a:solidFill>
          <a:ln w="38100">
            <a:solidFill>
              <a:srgbClr val="3B007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>
              <a:lnSpc>
                <a:spcPts val="2400"/>
              </a:lnSpc>
            </a:pPr>
            <a:r>
              <a:rPr lang="ru-RU" sz="2400" b="1" dirty="0">
                <a:solidFill>
                  <a:srgbClr val="3B0076"/>
                </a:solidFill>
              </a:rPr>
              <a:t>5</a:t>
            </a:r>
            <a:r>
              <a:rPr lang="ru-RU" sz="2400" b="1" dirty="0" smtClean="0">
                <a:solidFill>
                  <a:srgbClr val="3B0076"/>
                </a:solidFill>
              </a:rPr>
              <a:t>-я неделя</a:t>
            </a:r>
          </a:p>
          <a:p>
            <a:pPr defTabSz="0">
              <a:lnSpc>
                <a:spcPts val="2400"/>
              </a:lnSpc>
            </a:pPr>
            <a:r>
              <a:rPr lang="ru-RU" sz="2400" b="1" dirty="0" err="1" smtClean="0">
                <a:solidFill>
                  <a:srgbClr val="8E0000"/>
                </a:solidFill>
              </a:rPr>
              <a:t>Прп</a:t>
            </a:r>
            <a:r>
              <a:rPr lang="ru-RU" sz="2400" b="1" dirty="0" smtClean="0">
                <a:solidFill>
                  <a:srgbClr val="8E0000"/>
                </a:solidFill>
              </a:rPr>
              <a:t>. Марии Египетской</a:t>
            </a:r>
            <a:endParaRPr lang="ru-RU" sz="2400" b="1" dirty="0">
              <a:solidFill>
                <a:srgbClr val="8E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890" y="113521"/>
            <a:ext cx="2222133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Лестница Великого поста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Пятиугольник 15">
            <a:hlinkClick r:id="rId11" action="ppaction://hlinksldjump"/>
          </p:cNvPr>
          <p:cNvSpPr/>
          <p:nvPr/>
        </p:nvSpPr>
        <p:spPr>
          <a:xfrm>
            <a:off x="3977694" y="1060981"/>
            <a:ext cx="3888000" cy="482416"/>
          </a:xfrm>
          <a:prstGeom prst="homePlate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6</a:t>
            </a:r>
            <a:r>
              <a:rPr lang="ru-RU" sz="2400" b="1" dirty="0" smtClean="0">
                <a:solidFill>
                  <a:schemeClr val="tx1"/>
                </a:solidFill>
              </a:rPr>
              <a:t>-я седмица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>
            <a:hlinkClick r:id="rId12" action="ppaction://hlinksldjump"/>
          </p:cNvPr>
          <p:cNvSpPr/>
          <p:nvPr/>
        </p:nvSpPr>
        <p:spPr>
          <a:xfrm>
            <a:off x="4477700" y="295698"/>
            <a:ext cx="3888000" cy="683968"/>
          </a:xfrm>
          <a:prstGeom prst="homePlat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>
              <a:lnSpc>
                <a:spcPts val="2400"/>
              </a:lnSpc>
            </a:pPr>
            <a:r>
              <a:rPr lang="ru-RU" sz="2400" b="1" dirty="0">
                <a:solidFill>
                  <a:srgbClr val="3B0076"/>
                </a:solidFill>
              </a:rPr>
              <a:t>6</a:t>
            </a:r>
            <a:r>
              <a:rPr lang="ru-RU" sz="2400" b="1" dirty="0" smtClean="0">
                <a:solidFill>
                  <a:srgbClr val="3B0076"/>
                </a:solidFill>
              </a:rPr>
              <a:t>-я неделя</a:t>
            </a:r>
          </a:p>
          <a:p>
            <a:pPr defTabSz="0">
              <a:lnSpc>
                <a:spcPts val="2400"/>
              </a:lnSpc>
            </a:pPr>
            <a:r>
              <a:rPr lang="ru-RU" sz="2400" b="1" dirty="0" smtClean="0">
                <a:solidFill>
                  <a:srgbClr val="8E0000"/>
                </a:solidFill>
              </a:rPr>
              <a:t>Вербное воскресенье</a:t>
            </a:r>
            <a:endParaRPr lang="ru-RU" sz="2400" b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248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2" y="400290"/>
            <a:ext cx="5629052" cy="37456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4332" y="107903"/>
            <a:ext cx="4720708" cy="58477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Чтение Великого канона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29" y="3626616"/>
            <a:ext cx="4572000" cy="31028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72000" y="3431894"/>
            <a:ext cx="3747869" cy="58477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Освящение </a:t>
            </a:r>
            <a:r>
              <a:rPr lang="ru-RU" sz="3200" b="1" dirty="0" err="1" smtClean="0"/>
              <a:t>колива</a:t>
            </a:r>
            <a:endParaRPr lang="ru-RU" sz="3200" b="1" dirty="0"/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8273681" y="184290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1329" y="2273127"/>
            <a:ext cx="6282919" cy="193899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Первая неделя Великого поста отличается особенною строгостью, а вместе с тем и Богослужение особенной продолжительностью. </a:t>
            </a:r>
            <a:r>
              <a:rPr lang="ru-RU" sz="2000" b="1" dirty="0">
                <a:solidFill>
                  <a:srgbClr val="C00000"/>
                </a:solidFill>
              </a:rPr>
              <a:t>В первые четыре дня</a:t>
            </a:r>
            <a:r>
              <a:rPr lang="ru-RU" sz="2000" b="1" dirty="0"/>
              <a:t>, (понедельник, вторник, среда и четверг) на Великом повечерии читается канон Св. Андрея Критского с припевами к стиху: "Помилуй </a:t>
            </a:r>
            <a:r>
              <a:rPr lang="ru-RU" sz="2000" b="1" dirty="0" err="1"/>
              <a:t>мя</a:t>
            </a:r>
            <a:r>
              <a:rPr lang="ru-RU" sz="2000" b="1" dirty="0"/>
              <a:t>, Боже, помилуй </a:t>
            </a:r>
            <a:r>
              <a:rPr lang="ru-RU" sz="2000" b="1" dirty="0" err="1"/>
              <a:t>мя</a:t>
            </a:r>
            <a:r>
              <a:rPr lang="ru-RU" sz="2000" b="1" dirty="0" smtClean="0"/>
              <a:t>".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2" y="4144898"/>
            <a:ext cx="572278" cy="39619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536" y="174984"/>
            <a:ext cx="4536503" cy="624786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пятницу первой недели</a:t>
            </a:r>
            <a:r>
              <a:rPr lang="ru-RU" sz="2000" b="1" dirty="0"/>
              <a:t> Великого поста на Литургии после </a:t>
            </a:r>
            <a:r>
              <a:rPr lang="ru-RU" sz="2000" b="1" dirty="0" err="1"/>
              <a:t>заамвонной</a:t>
            </a:r>
            <a:r>
              <a:rPr lang="ru-RU" sz="2000" b="1" dirty="0"/>
              <a:t> молитвы происходит освящение "</a:t>
            </a:r>
            <a:r>
              <a:rPr lang="ru-RU" sz="2000" b="1" dirty="0" err="1"/>
              <a:t>колива</a:t>
            </a:r>
            <a:r>
              <a:rPr lang="ru-RU" sz="2000" b="1" dirty="0"/>
              <a:t>", </a:t>
            </a:r>
            <a:r>
              <a:rPr lang="ru-RU" sz="2000" b="1" dirty="0" smtClean="0"/>
              <a:t>т.е</a:t>
            </a:r>
            <a:r>
              <a:rPr lang="ru-RU" sz="2000" b="1" dirty="0"/>
              <a:t>. отваренной пшеницы с медом, в память Св. Великомученика Феодора </a:t>
            </a:r>
            <a:r>
              <a:rPr lang="ru-RU" sz="2000" b="1" dirty="0" err="1"/>
              <a:t>Тирона</a:t>
            </a:r>
            <a:r>
              <a:rPr lang="ru-RU" sz="2000" b="1" dirty="0"/>
              <a:t>, оказавшего благотворную помощь христианам для сохранения поста. Византийский император, Юлиан Отступник, в 362 г. приказал в </a:t>
            </a:r>
            <a:r>
              <a:rPr lang="ru-RU" sz="2000" b="1" dirty="0" smtClean="0"/>
              <a:t>г. </a:t>
            </a:r>
            <a:r>
              <a:rPr lang="ru-RU" sz="2000" b="1" dirty="0" err="1"/>
              <a:t>Антиохии</a:t>
            </a:r>
            <a:r>
              <a:rPr lang="ru-RU" sz="2000" b="1" dirty="0"/>
              <a:t> тайно окропить кровью </a:t>
            </a:r>
            <a:r>
              <a:rPr lang="ru-RU" sz="2000" b="1" dirty="0" err="1"/>
              <a:t>идоложертвенных</a:t>
            </a:r>
            <a:r>
              <a:rPr lang="ru-RU" sz="2000" b="1" dirty="0"/>
              <a:t> животных все съестные припасы. Но Св. Великомученик Феодор </a:t>
            </a:r>
            <a:r>
              <a:rPr lang="ru-RU" sz="2000" b="1" dirty="0" err="1"/>
              <a:t>Тирон</a:t>
            </a:r>
            <a:r>
              <a:rPr lang="ru-RU" sz="2000" b="1" dirty="0"/>
              <a:t>, сожженный в 306 году за исповедание Христовой Веры, явился в сновидении антиохийскому епископу </a:t>
            </a:r>
            <a:r>
              <a:rPr lang="ru-RU" sz="2000" b="1" dirty="0" err="1"/>
              <a:t>Евдоксию</a:t>
            </a:r>
            <a:r>
              <a:rPr lang="ru-RU" sz="2000" b="1" dirty="0"/>
              <a:t>, открыл ему тайное распоряжение Юлиана и повелел в течение всей недели ничего не покупать на рынке, а питаться </a:t>
            </a:r>
            <a:r>
              <a:rPr lang="ru-RU" sz="2000" b="1" dirty="0" err="1"/>
              <a:t>коливом</a:t>
            </a:r>
            <a:r>
              <a:rPr lang="ru-RU" sz="2000" b="1" dirty="0"/>
              <a:t>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236551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15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538" y="0"/>
            <a:ext cx="574104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34581" y="188640"/>
            <a:ext cx="2571148" cy="107721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Торжество Православия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3538" y="3118248"/>
            <a:ext cx="8313306" cy="347787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первое воскресенье Великого поста совершается так </a:t>
            </a:r>
            <a:r>
              <a:rPr lang="ru-RU" sz="2000" b="1" dirty="0" smtClean="0"/>
              <a:t>называемое «Торжество Православия</a:t>
            </a:r>
            <a:r>
              <a:rPr lang="ru-RU" sz="2000" b="1" dirty="0"/>
              <a:t>", установленное при царице Феодоре в 842 г. в память восстановления почитания </a:t>
            </a:r>
            <a:r>
              <a:rPr lang="ru-RU" sz="2000" b="1" dirty="0" smtClean="0"/>
              <a:t>святых икон</a:t>
            </a:r>
            <a:r>
              <a:rPr lang="ru-RU" sz="2000" b="1" dirty="0"/>
              <a:t>. В конце Литургии священнослужители совершают </a:t>
            </a:r>
            <a:r>
              <a:rPr lang="ru-RU" sz="2000" b="1" dirty="0" err="1"/>
              <a:t>молебное</a:t>
            </a:r>
            <a:r>
              <a:rPr lang="ru-RU" sz="2000" b="1" dirty="0"/>
              <a:t> пение на середине храма перед иконами Спасителя и Божией Матери, молясь Господу об утверждении в вере православных христиан и обращении на путь истины всех отступивших от Церкви. Диакон затем громко читает Символ веры и произносит анафему, </a:t>
            </a:r>
            <a:r>
              <a:rPr lang="ru-RU" sz="2000" b="1" dirty="0" smtClean="0"/>
              <a:t>т.е</a:t>
            </a:r>
            <a:r>
              <a:rPr lang="ru-RU" sz="2000" b="1" dirty="0"/>
              <a:t>. объявляет об отделении от Церкви всех, кто осмеливается искажать истины православной веры, и "вечную память" всем скончавшимся защитникам веры православной, а "многие лета" – живущим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77" y="6398027"/>
            <a:ext cx="572278" cy="396193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8273681" y="6398027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753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28184" y="180510"/>
            <a:ext cx="2261521" cy="2062103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Память святителя Григория </a:t>
            </a:r>
            <a:r>
              <a:rPr lang="ru-RU" sz="3200" b="1" dirty="0" err="1" smtClean="0">
                <a:solidFill>
                  <a:srgbClr val="C00000"/>
                </a:solidFill>
              </a:rPr>
              <a:t>Паламы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273681" y="6398027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37" y="0"/>
            <a:ext cx="5208607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0554" y="2242613"/>
            <a:ext cx="4035173" cy="409342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Во второе воскресение Великого поста совершается память </a:t>
            </a:r>
            <a:r>
              <a:rPr lang="ru-RU" sz="2000" b="1" dirty="0" err="1" smtClean="0"/>
              <a:t>свт</a:t>
            </a:r>
            <a:r>
              <a:rPr lang="ru-RU" sz="2000" b="1" dirty="0" smtClean="0"/>
              <a:t>. </a:t>
            </a:r>
            <a:r>
              <a:rPr lang="ru-RU" sz="2000" b="1" dirty="0"/>
              <a:t>Григория </a:t>
            </a:r>
            <a:r>
              <a:rPr lang="ru-RU" sz="2000" b="1" dirty="0" err="1"/>
              <a:t>Паламы</a:t>
            </a:r>
            <a:r>
              <a:rPr lang="ru-RU" sz="2000" b="1" dirty="0"/>
              <a:t>, жившего в XIV веке. Согласно с Православной верой он учил, что за подвиг поста и молитвы Господь озаряет верующих благодатным Своим светом, каким сиял Господь на Фаворе. По той причине, что </a:t>
            </a:r>
            <a:r>
              <a:rPr lang="ru-RU" sz="2000" b="1" dirty="0" err="1" smtClean="0"/>
              <a:t>свт</a:t>
            </a:r>
            <a:r>
              <a:rPr lang="ru-RU" sz="2000" b="1" dirty="0" smtClean="0"/>
              <a:t>. </a:t>
            </a:r>
            <a:r>
              <a:rPr lang="ru-RU" sz="2000" b="1" dirty="0"/>
              <a:t>Григорий раскрыл учение о силе поста и молитвы и установлено совершать его память во второе воскресенье Великого поста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90232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638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0" y="802452"/>
            <a:ext cx="4663886" cy="34979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9092" y="180510"/>
            <a:ext cx="4925817" cy="58477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Крестопоклонная неделя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6896"/>
            <a:ext cx="4493769" cy="2993020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8263006" y="162243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8999" y="3211596"/>
            <a:ext cx="8526002" cy="347787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третье воскресенье Великого поста за Всенощной выносится после Великого славословия Святой Крест и предлагается для поклонения верующим. При поклонении Кресту Церковь поет: «Кресту Твоему покланяемся, Владыко, и святое воскресение Твое славим». Эта песнь поется и на Литургии вместо </a:t>
            </a:r>
            <a:r>
              <a:rPr lang="ru-RU" sz="2000" b="1" dirty="0" err="1" smtClean="0"/>
              <a:t>Трисвятого</a:t>
            </a:r>
            <a:r>
              <a:rPr lang="ru-RU" sz="2000" b="1" dirty="0" smtClean="0"/>
              <a:t>. Церковь выставляет в середине </a:t>
            </a:r>
            <a:r>
              <a:rPr lang="ru-RU" sz="2000" b="1" dirty="0" err="1" smtClean="0"/>
              <a:t>Четыредесятницы</a:t>
            </a:r>
            <a:r>
              <a:rPr lang="ru-RU" sz="2000" b="1" dirty="0" smtClean="0"/>
              <a:t> верующим Крест для того, чтобы напоминанием о страданиях и смерти Господней воодушевить и укрепить постящихся к продолжению подвига поста. Святой </a:t>
            </a:r>
            <a:r>
              <a:rPr lang="ru-RU" sz="2000" b="1" dirty="0"/>
              <a:t>Крест остается для поклонения в течение недели до пятницы, когда он, после часов, перед Литургией вносится обратно в алтарь. Поэтому третье воскресенье и четвертая седмица Великого поста называются </a:t>
            </a:r>
            <a:r>
              <a:rPr lang="ru-RU" sz="2000" b="1" dirty="0" smtClean="0"/>
              <a:t>«Крестопоклонными». </a:t>
            </a:r>
            <a:endParaRPr lang="ru-RU" sz="2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51" y="6422848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278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61187" y="175825"/>
            <a:ext cx="2750941" cy="2062103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Память преподобного Иоанна </a:t>
            </a:r>
            <a:r>
              <a:rPr lang="ru-RU" sz="3200" b="1" dirty="0" err="1" smtClean="0">
                <a:solidFill>
                  <a:srgbClr val="C00000"/>
                </a:solidFill>
              </a:rPr>
              <a:t>Лествичника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5552"/>
            <a:ext cx="4572000" cy="64068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58138" y="2852936"/>
            <a:ext cx="3564396" cy="224676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четвертое воскресенье вспоминается </a:t>
            </a:r>
            <a:r>
              <a:rPr lang="ru-RU" sz="2000" b="1" dirty="0" err="1" smtClean="0"/>
              <a:t>прп</a:t>
            </a:r>
            <a:r>
              <a:rPr lang="ru-RU" sz="2000" b="1" dirty="0" smtClean="0"/>
              <a:t>. Иоанн </a:t>
            </a:r>
            <a:r>
              <a:rPr lang="ru-RU" sz="2000" b="1" dirty="0" err="1"/>
              <a:t>Лествичник</a:t>
            </a:r>
            <a:r>
              <a:rPr lang="ru-RU" sz="2000" b="1" dirty="0"/>
              <a:t>, написавший сочинение, в котором показал </a:t>
            </a:r>
            <a:r>
              <a:rPr lang="ru-RU" sz="2000" b="1" dirty="0" err="1"/>
              <a:t>лествицу</a:t>
            </a:r>
            <a:r>
              <a:rPr lang="ru-RU" sz="2000" b="1" dirty="0"/>
              <a:t> или порядок добрых деяний, приводящих нас к Престолу Божию.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15" y="4901608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931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79" y="134639"/>
            <a:ext cx="4686832" cy="5814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0" y="104460"/>
            <a:ext cx="3299582" cy="5844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0473" y="5949280"/>
            <a:ext cx="3080016" cy="52322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Мариино стояние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25999" y="5733836"/>
            <a:ext cx="3528392" cy="95410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Похвала Пресвятой Богородице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418" y="2256478"/>
            <a:ext cx="4116507" cy="440120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четверг на пятой неделе совершается так называемое "стояние Св. Марии Египетской". Жизнь Св. Марии Египетской, прежде великой грешницы, должна служить для всех примером истинного покаяния и убеждать всех в неизреченном милосердии Божием. На Утрени в этот день читается житие Св. Марии Египетской и канон Св. Андрея Критского, тот самый, который читается в первые четыре дня Великого поста.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87" y="6412144"/>
            <a:ext cx="572278" cy="396193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7" action="ppaction://hlinksldjump" highlightClick="1"/>
          </p:cNvPr>
          <p:cNvSpPr/>
          <p:nvPr/>
        </p:nvSpPr>
        <p:spPr>
          <a:xfrm>
            <a:off x="8244408" y="6298092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46779" y="2636664"/>
            <a:ext cx="4686832" cy="409342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субботу на пятой неделе совершается "Похвала Пресвятой Богородице". Читается торжественный акафист Богородице. Эта служба установлена в Греции в благодарность Богородице за неоднократное избавление Ею Царьграда от врагов. У нас акафист "Похвала Богородице" совершается для утверждения верующих в надежде на Небесную Заступницу, Которая, избавляя от врагов видимых, тем более готова нам помочь в борьбе с врагами невидимыми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12143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820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07206" y="175825"/>
            <a:ext cx="2615328" cy="2062103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Память преподобной </a:t>
            </a:r>
            <a:r>
              <a:rPr lang="ru-RU" sz="3200" b="1" dirty="0">
                <a:solidFill>
                  <a:srgbClr val="C00000"/>
                </a:solidFill>
              </a:rPr>
              <a:t>М</a:t>
            </a:r>
            <a:r>
              <a:rPr lang="ru-RU" sz="3200" b="1" dirty="0" smtClean="0">
                <a:solidFill>
                  <a:srgbClr val="C00000"/>
                </a:solidFill>
              </a:rPr>
              <a:t>арии Египетской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0" y="175825"/>
            <a:ext cx="5515016" cy="64934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91880" y="2852936"/>
            <a:ext cx="5230654" cy="255454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пятое воскресенье Великого Поста совершается </a:t>
            </a:r>
            <a:r>
              <a:rPr lang="ru-RU" sz="2000" b="1" dirty="0" err="1"/>
              <a:t>последование</a:t>
            </a:r>
            <a:r>
              <a:rPr lang="ru-RU" sz="2000" b="1" dirty="0"/>
              <a:t> преподобной Марии Египетской. Церковь дает в лице преподобной Марии Египетской, образец истинного покаяния и, для ободрения духовно </a:t>
            </a:r>
            <a:r>
              <a:rPr lang="ru-RU" sz="2000" b="1" dirty="0" err="1"/>
              <a:t>труждающихся</a:t>
            </a:r>
            <a:r>
              <a:rPr lang="ru-RU" sz="2000" b="1" dirty="0"/>
              <a:t>, показывает на ней пример неизреченного милосердия Божия к кающимся грешникам.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50" y="5209384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443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772" y="184482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  <a:t>Великий пост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Благовест русский Север1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01" y="83716"/>
            <a:ext cx="4495599" cy="65390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356" y="83717"/>
            <a:ext cx="4160644" cy="230832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Шестая седмица посвящена приготовлению постящихся к достойной встрече Господа с ветвями добродетелей и к воспоминанию страстей Господних. </a:t>
            </a:r>
          </a:p>
        </p:txBody>
      </p:sp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279960" y="6313699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45356" y="5588487"/>
            <a:ext cx="1928306" cy="107721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Лазарева Суббота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356" y="2564904"/>
            <a:ext cx="4160644" cy="409342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субботу на 6-й неделе на Утрени и Литургии вспоминается воскрешение Иисусом Христом Лазаря. Эта суббота называется Лазаревой субботой. На утрени в этот день поются воскресные "тропари по Непорочных": "Благословен </a:t>
            </a:r>
            <a:r>
              <a:rPr lang="ru-RU" sz="2000" b="1" dirty="0" err="1"/>
              <a:t>еси</a:t>
            </a:r>
            <a:r>
              <a:rPr lang="ru-RU" sz="2000" b="1" dirty="0"/>
              <a:t> Господи, научи </a:t>
            </a:r>
            <a:r>
              <a:rPr lang="ru-RU" sz="2000" b="1" dirty="0" err="1"/>
              <a:t>мя</a:t>
            </a:r>
            <a:r>
              <a:rPr lang="ru-RU" sz="2000" b="1" dirty="0"/>
              <a:t> оправданием Твоим", а на Литургии вместо "</a:t>
            </a:r>
            <a:r>
              <a:rPr lang="ru-RU" sz="2000" b="1" dirty="0" err="1"/>
              <a:t>Святый</a:t>
            </a:r>
            <a:r>
              <a:rPr lang="ru-RU" sz="2000" b="1" dirty="0"/>
              <a:t> Боже" поется "</a:t>
            </a:r>
            <a:r>
              <a:rPr lang="ru-RU" sz="2000" b="1" dirty="0" err="1"/>
              <a:t>Елицы</a:t>
            </a:r>
            <a:r>
              <a:rPr lang="ru-RU" sz="2000" b="1" dirty="0"/>
              <a:t> во Христа </a:t>
            </a:r>
            <a:r>
              <a:rPr lang="ru-RU" sz="2000" b="1" dirty="0" err="1"/>
              <a:t>крестистеся</a:t>
            </a:r>
            <a:r>
              <a:rPr lang="ru-RU" sz="2000" b="1" dirty="0"/>
              <a:t>, во Христа </a:t>
            </a:r>
            <a:r>
              <a:rPr lang="ru-RU" sz="2000" b="1" dirty="0" err="1"/>
              <a:t>облекостеся</a:t>
            </a:r>
            <a:r>
              <a:rPr lang="ru-RU" sz="2000" b="1" dirty="0"/>
              <a:t>. </a:t>
            </a:r>
            <a:r>
              <a:rPr lang="ru-RU" sz="2000" b="1" dirty="0" err="1"/>
              <a:t>Аллилуиа</a:t>
            </a:r>
            <a:r>
              <a:rPr lang="ru-RU" sz="2000" b="1" dirty="0"/>
              <a:t>".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77" y="6349506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4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172400" y="6353623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75825"/>
            <a:ext cx="2998406" cy="107721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Вход Господень в Иерусалим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2" y="141440"/>
            <a:ext cx="4834185" cy="65478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26534" y="1364797"/>
            <a:ext cx="4896000" cy="532453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Шестое воскресенье Великого Поста есть великий двунадесятый праздник, в который празднуется торжественный вход Господень в Иерусалим на вольные страдания. Этот праздник иначе называется Вербным воскресением, Неделею Ваий и Цветоносною. На Всенощной после прочтения Евангелия не поется "Воскресение Христово"..., а читается непосредственно 50-й псалом и освящаются, молитвой и окроплением св. воды, распускающиеся ветви вербы (</a:t>
            </a:r>
            <a:r>
              <a:rPr lang="ru-RU" sz="2000" b="1" dirty="0" err="1"/>
              <a:t>ваиа</a:t>
            </a:r>
            <a:r>
              <a:rPr lang="ru-RU" sz="2000" b="1" dirty="0"/>
              <a:t>) или других растений. Освященные ветви раздаются молящимся, с которыми, при </a:t>
            </a:r>
            <a:r>
              <a:rPr lang="ru-RU" sz="2000" b="1" dirty="0" err="1"/>
              <a:t>возженных</a:t>
            </a:r>
            <a:r>
              <a:rPr lang="ru-RU" sz="2000" b="1" dirty="0"/>
              <a:t> свечах верующие стоят до конца службы, знаменуя победу жизни над смертью (воскресение</a:t>
            </a:r>
            <a:r>
              <a:rPr lang="ru-RU" sz="2000" b="1" dirty="0" smtClean="0"/>
              <a:t>).</a:t>
            </a:r>
            <a:endParaRPr lang="ru-RU" sz="20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95" y="6391347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0161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51" y="140225"/>
            <a:ext cx="5172754" cy="63851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312" y="404664"/>
            <a:ext cx="3240360" cy="317009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 вечерни в Вербное воскресение </a:t>
            </a:r>
            <a:r>
              <a:rPr lang="ru-RU" sz="2400" b="1" dirty="0" err="1"/>
              <a:t>отпуст</a:t>
            </a:r>
            <a:r>
              <a:rPr lang="ru-RU" sz="2400" b="1" dirty="0"/>
              <a:t> начинается словами: "</a:t>
            </a:r>
            <a:r>
              <a:rPr lang="ru-RU" sz="2800" b="1" dirty="0" err="1">
                <a:solidFill>
                  <a:srgbClr val="C00000"/>
                </a:solidFill>
              </a:rPr>
              <a:t>Грядый</a:t>
            </a:r>
            <a:r>
              <a:rPr lang="ru-RU" sz="2800" b="1" dirty="0">
                <a:solidFill>
                  <a:srgbClr val="C00000"/>
                </a:solidFill>
              </a:rPr>
              <a:t> Господь на вольную </a:t>
            </a:r>
            <a:r>
              <a:rPr lang="ru-RU" sz="2800" b="1" dirty="0" smtClean="0">
                <a:solidFill>
                  <a:srgbClr val="C00000"/>
                </a:solidFill>
              </a:rPr>
              <a:t>Страсть</a:t>
            </a:r>
            <a:r>
              <a:rPr lang="ru-RU" sz="2400" b="1" dirty="0" smtClean="0"/>
              <a:t> </a:t>
            </a:r>
            <a:r>
              <a:rPr lang="ru-RU" sz="2400" b="1" dirty="0"/>
              <a:t>нашего ради спасения, Христос истинный Бог наш…"</a:t>
            </a:r>
          </a:p>
        </p:txBody>
      </p:sp>
    </p:spTree>
    <p:extLst>
      <p:ext uri="{BB962C8B-B14F-4D97-AF65-F5344CB8AC3E}">
        <p14:creationId xmlns:p14="http://schemas.microsoft.com/office/powerpoint/2010/main" val="16812606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28662" y="5715016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Презентацию выполнила Рябчук С.М. для сайта:</a:t>
            </a:r>
          </a:p>
          <a:p>
            <a:pPr algn="ctr"/>
            <a:r>
              <a:rPr lang="ru-RU" sz="1600" b="1" dirty="0" smtClean="0"/>
              <a:t>«</a:t>
            </a:r>
            <a:r>
              <a:rPr lang="ru-RU" sz="1600" b="1" dirty="0" err="1" smtClean="0"/>
              <a:t>Светочъ</a:t>
            </a:r>
            <a:r>
              <a:rPr lang="ru-RU" sz="1600" b="1" dirty="0" smtClean="0"/>
              <a:t>. Основы православной веры в презентациях»</a:t>
            </a:r>
          </a:p>
          <a:p>
            <a:pPr algn="ctr"/>
            <a:r>
              <a:rPr lang="en-US" sz="1600" dirty="0" smtClean="0">
                <a:hlinkClick r:id="rId4"/>
              </a:rPr>
              <a:t>http://svetoch-opk.ru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2" y="3704433"/>
            <a:ext cx="4388938" cy="270651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27713" y="786664"/>
            <a:ext cx="5296415" cy="2979324"/>
            <a:chOff x="427713" y="786664"/>
            <a:chExt cx="5296415" cy="297932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3" y="786664"/>
              <a:ext cx="5296415" cy="264233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753952" y="3242768"/>
              <a:ext cx="3168352" cy="523220"/>
            </a:xfrm>
            <a:prstGeom prst="rect">
              <a:avLst/>
            </a:prstGeom>
            <a:solidFill>
              <a:srgbClr val="FFF7F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Страстная седмица</a:t>
              </a:r>
              <a:endParaRPr lang="ru-RU" sz="28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03959" y="152544"/>
            <a:ext cx="3488454" cy="5998997"/>
            <a:chOff x="5203959" y="152544"/>
            <a:chExt cx="3488454" cy="599899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959" y="1407244"/>
              <a:ext cx="3488454" cy="4744297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255998" y="152544"/>
              <a:ext cx="3384376" cy="1077218"/>
            </a:xfrm>
            <a:prstGeom prst="rect">
              <a:avLst/>
            </a:prstGeom>
            <a:solidFill>
              <a:srgbClr val="FFF7F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Светлое Христово Воскресение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 rot="16898958">
            <a:off x="2276882" y="3653740"/>
            <a:ext cx="5272431" cy="360812"/>
          </a:xfrm>
          <a:prstGeom prst="rightArrow">
            <a:avLst>
              <a:gd name="adj1" fmla="val 37789"/>
              <a:gd name="adj2" fmla="val 6382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3492" y="5960097"/>
            <a:ext cx="3932484" cy="52322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Великий пост – 40 дней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5066379"/>
            <a:ext cx="6624736" cy="163121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Великий пост является важнейшим и самым древним из многодневных постов. Он напоминает нам о сорокадневном посте Спасителя в пустыне; он же вводит нас в Страстную седмицу и затем к радостям Праздника праздников – Светлого Христова Воскресения.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31" y="6394270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120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31" y="188640"/>
            <a:ext cx="3277844" cy="30280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2" y="188640"/>
            <a:ext cx="3094458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Великий пост – время </a:t>
            </a:r>
            <a:r>
              <a:rPr lang="ru-RU" sz="3200" b="1" dirty="0" smtClean="0">
                <a:solidFill>
                  <a:srgbClr val="C00000"/>
                </a:solidFill>
              </a:rPr>
              <a:t>молитвы и покаяния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3660401" cy="33458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73434" y="4217836"/>
            <a:ext cx="3094458" cy="255454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К</a:t>
            </a:r>
            <a:r>
              <a:rPr lang="ru-RU" sz="2000" b="1" dirty="0" smtClean="0"/>
              <a:t>аждый </a:t>
            </a:r>
            <a:r>
              <a:rPr lang="ru-RU" sz="2000" b="1" dirty="0"/>
              <a:t>из нас должен испросить у Господа прощение своих грехов (</a:t>
            </a:r>
            <a:r>
              <a:rPr lang="ru-RU" sz="2000" b="1" dirty="0" err="1"/>
              <a:t>говением</a:t>
            </a:r>
            <a:r>
              <a:rPr lang="ru-RU" sz="2000" b="1" dirty="0"/>
              <a:t> и исповедью) и достойно причаститься Святых Христовых Таин, согласно заповеди Христовой (Ин.6:53-56).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97550"/>
            <a:ext cx="572278" cy="39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6685"/>
            <a:ext cx="3236589" cy="35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92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7"/>
          <a:stretch/>
        </p:blipFill>
        <p:spPr>
          <a:xfrm>
            <a:off x="472321" y="1196751"/>
            <a:ext cx="7450556" cy="5544617"/>
          </a:xfrm>
          <a:prstGeom prst="teardrop">
            <a:avLst>
              <a:gd name="adj" fmla="val 100305"/>
            </a:avLst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5832648" cy="107721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Великий пост – </a:t>
            </a:r>
            <a:r>
              <a:rPr lang="ru-RU" sz="3200" b="1" dirty="0" smtClean="0">
                <a:solidFill>
                  <a:srgbClr val="C00000"/>
                </a:solidFill>
              </a:rPr>
              <a:t>десятина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года</a:t>
            </a:r>
            <a:r>
              <a:rPr lang="ru-RU" sz="3200" b="1" dirty="0" smtClean="0"/>
              <a:t>, посвященная Богу</a:t>
            </a:r>
            <a:endParaRPr lang="ru-RU" sz="3200" b="1" dirty="0"/>
          </a:p>
        </p:txBody>
      </p:sp>
      <p:sp>
        <p:nvSpPr>
          <p:cNvPr id="7" name="Пирог 6"/>
          <p:cNvSpPr/>
          <p:nvPr/>
        </p:nvSpPr>
        <p:spPr>
          <a:xfrm rot="10423937">
            <a:off x="6511350" y="305665"/>
            <a:ext cx="2268000" cy="2268000"/>
          </a:xfrm>
          <a:prstGeom prst="pie">
            <a:avLst>
              <a:gd name="adj1" fmla="val 21411965"/>
              <a:gd name="adj2" fmla="val 17469072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518128" y="1463513"/>
            <a:ext cx="1127222" cy="1488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380312" y="1463514"/>
            <a:ext cx="265038" cy="104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45349" y="1612320"/>
            <a:ext cx="144016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дней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3831" y="564257"/>
            <a:ext cx="144016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 smtClean="0"/>
              <a:t>365 дней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2834510"/>
            <a:ext cx="8352928" cy="378565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Еще в Ветхом Завете Господь повелел сынам </a:t>
            </a:r>
            <a:r>
              <a:rPr lang="ru-RU" sz="2000" b="1" dirty="0" err="1"/>
              <a:t>Израилевым</a:t>
            </a:r>
            <a:r>
              <a:rPr lang="ru-RU" sz="2000" b="1" dirty="0"/>
              <a:t> каждый год давать десятину (</a:t>
            </a:r>
            <a:r>
              <a:rPr lang="ru-RU" sz="2000" b="1" dirty="0" smtClean="0"/>
              <a:t>т.е</a:t>
            </a:r>
            <a:r>
              <a:rPr lang="ru-RU" sz="2000" b="1" dirty="0"/>
              <a:t>. десятую часть) из всего, что они приобретали, и делая так они имели благословение во всех делах своих. Зная это Святые Апостолы установили и для нашей пользы десятую часть года, </a:t>
            </a:r>
            <a:r>
              <a:rPr lang="ru-RU" sz="2000" b="1" dirty="0" smtClean="0"/>
              <a:t>т.е</a:t>
            </a:r>
            <a:r>
              <a:rPr lang="ru-RU" sz="2000" b="1" dirty="0"/>
              <a:t>. время Великого Поста (Святую </a:t>
            </a:r>
            <a:r>
              <a:rPr lang="ru-RU" sz="2000" b="1" dirty="0" err="1"/>
              <a:t>Четыредесятницу</a:t>
            </a:r>
            <a:r>
              <a:rPr lang="ru-RU" sz="2000" b="1" dirty="0"/>
              <a:t>) посвящать Богу, чтобы и мы благословлены были во всех делах наших, ежегодно очищая себя от грехов своих, сделанных в течение целого года. Таким образом Великий Пост, – Святая </a:t>
            </a:r>
            <a:r>
              <a:rPr lang="ru-RU" sz="2000" b="1" dirty="0" err="1"/>
              <a:t>Четыредесятница</a:t>
            </a:r>
            <a:r>
              <a:rPr lang="ru-RU" sz="2000" b="1" dirty="0"/>
              <a:t>, – есть Богом определенная десятина каждого года (по приблизительному подсчету 36 дней, не считая воскресных дней), которую мы, отрешаясь на это время от житейских развлечений и всевозможных увеселений, посвящаем преимущественно на служение Богу – на спасение своей души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0" y="6408000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61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4" y="1374295"/>
            <a:ext cx="2594756" cy="3244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16632"/>
            <a:ext cx="5184576" cy="107721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Великий Пост имеет </a:t>
            </a:r>
            <a:r>
              <a:rPr lang="ru-RU" sz="3200" b="1" dirty="0">
                <a:solidFill>
                  <a:srgbClr val="C00000"/>
                </a:solidFill>
              </a:rPr>
              <a:t>три приготовительных недели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84" y="1374295"/>
            <a:ext cx="2529843" cy="3244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01" y="1374295"/>
            <a:ext cx="2192431" cy="3244799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83567" y="5047902"/>
            <a:ext cx="2462157" cy="1727409"/>
            <a:chOff x="683567" y="5047902"/>
            <a:chExt cx="2462157" cy="1727409"/>
          </a:xfrm>
        </p:grpSpPr>
        <p:sp>
          <p:nvSpPr>
            <p:cNvPr id="7" name="Прямоугольник 6">
              <a:hlinkClick r:id="rId7" action="ppaction://hlinksldjump"/>
            </p:cNvPr>
            <p:cNvSpPr/>
            <p:nvPr/>
          </p:nvSpPr>
          <p:spPr>
            <a:xfrm>
              <a:off x="683567" y="5047902"/>
              <a:ext cx="2255287" cy="1569660"/>
            </a:xfrm>
            <a:prstGeom prst="rect">
              <a:avLst/>
            </a:prstGeom>
            <a:solidFill>
              <a:srgbClr val="FFF7F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/>
                <a:t>Неделя </a:t>
              </a:r>
              <a:r>
                <a:rPr lang="ru-RU" sz="3200" b="1" dirty="0"/>
                <a:t>Мытаря и </a:t>
              </a:r>
              <a:r>
                <a:rPr lang="ru-RU" sz="3200" b="1" dirty="0" smtClean="0"/>
                <a:t>фарисея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Управляющая кнопка: назад 12">
              <a:hlinkClick r:id="rId7" action="ppaction://hlinksldjump" highlightClick="1"/>
            </p:cNvPr>
            <p:cNvSpPr/>
            <p:nvPr/>
          </p:nvSpPr>
          <p:spPr>
            <a:xfrm flipH="1">
              <a:off x="2786513" y="6415271"/>
              <a:ext cx="359211" cy="360040"/>
            </a:xfrm>
            <a:prstGeom prst="actionButtonBackPrevious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трелка вправо 13"/>
          <p:cNvSpPr/>
          <p:nvPr/>
        </p:nvSpPr>
        <p:spPr>
          <a:xfrm>
            <a:off x="467554" y="4581128"/>
            <a:ext cx="8256699" cy="466774"/>
          </a:xfrm>
          <a:prstGeom prst="rightArrow">
            <a:avLst>
              <a:gd name="adj1" fmla="val 37789"/>
              <a:gd name="adj2" fmla="val 6382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601853" y="5047902"/>
            <a:ext cx="2339845" cy="1727409"/>
            <a:chOff x="3601853" y="5047902"/>
            <a:chExt cx="2339845" cy="1727409"/>
          </a:xfrm>
        </p:grpSpPr>
        <p:sp>
          <p:nvSpPr>
            <p:cNvPr id="8" name="Прямоугольник 7">
              <a:hlinkClick r:id="rId8" action="ppaction://hlinksldjump"/>
            </p:cNvPr>
            <p:cNvSpPr/>
            <p:nvPr/>
          </p:nvSpPr>
          <p:spPr>
            <a:xfrm>
              <a:off x="3601853" y="5047902"/>
              <a:ext cx="2160240" cy="1569660"/>
            </a:xfrm>
            <a:prstGeom prst="rect">
              <a:avLst/>
            </a:prstGeom>
            <a:solidFill>
              <a:srgbClr val="FFF7F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/>
                <a:t>Неделя о Блудном сыне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Управляющая кнопка: назад 14">
              <a:hlinkClick r:id="rId8" action="ppaction://hlinksldjump" highlightClick="1"/>
            </p:cNvPr>
            <p:cNvSpPr/>
            <p:nvPr/>
          </p:nvSpPr>
          <p:spPr>
            <a:xfrm flipH="1">
              <a:off x="5582487" y="6415271"/>
              <a:ext cx="359211" cy="360040"/>
            </a:xfrm>
            <a:prstGeom prst="actionButtonBackPrevious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25092" y="5047902"/>
            <a:ext cx="2216013" cy="1727409"/>
            <a:chOff x="6425092" y="5047902"/>
            <a:chExt cx="2216013" cy="1727409"/>
          </a:xfrm>
        </p:grpSpPr>
        <p:sp>
          <p:nvSpPr>
            <p:cNvPr id="9" name="Прямоугольник 8">
              <a:hlinkClick r:id="rId9" action="ppaction://hlinksldjump"/>
            </p:cNvPr>
            <p:cNvSpPr/>
            <p:nvPr/>
          </p:nvSpPr>
          <p:spPr>
            <a:xfrm>
              <a:off x="6425092" y="5047902"/>
              <a:ext cx="2160240" cy="1569660"/>
            </a:xfrm>
            <a:prstGeom prst="rect">
              <a:avLst/>
            </a:prstGeom>
            <a:solidFill>
              <a:srgbClr val="FFF7F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/>
                <a:t>Неделя о Страшном суде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Управляющая кнопка: назад 15">
              <a:hlinkClick r:id="rId9" action="ppaction://hlinksldjump" highlightClick="1"/>
            </p:cNvPr>
            <p:cNvSpPr/>
            <p:nvPr/>
          </p:nvSpPr>
          <p:spPr>
            <a:xfrm flipH="1">
              <a:off x="8281894" y="6415271"/>
              <a:ext cx="359211" cy="360040"/>
            </a:xfrm>
            <a:prstGeom prst="actionButtonBackPrevious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521364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65" y="140225"/>
            <a:ext cx="5184576" cy="6480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3380" y="140225"/>
            <a:ext cx="2416451" cy="107721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</a:t>
            </a:r>
            <a:r>
              <a:rPr lang="ru-RU" sz="3200" b="1" dirty="0" err="1" smtClean="0"/>
              <a:t>мирение</a:t>
            </a:r>
            <a:r>
              <a:rPr lang="ru-RU" sz="3200" b="1" dirty="0" smtClean="0"/>
              <a:t> и раскаяние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650" y="3038354"/>
            <a:ext cx="3022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Покаяния отверзи ми двери</a:t>
            </a:r>
            <a:endParaRPr lang="ru-RU" b="1" dirty="0"/>
          </a:p>
        </p:txBody>
      </p:sp>
      <p:pic>
        <p:nvPicPr>
          <p:cNvPr id="7" name="Покаяния двер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end="174859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7923" y="2060847"/>
            <a:ext cx="487363" cy="487363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rId8" action="ppaction://hlinksldjump" highlightClick="1"/>
          </p:cNvPr>
          <p:cNvSpPr/>
          <p:nvPr/>
        </p:nvSpPr>
        <p:spPr>
          <a:xfrm>
            <a:off x="8306066" y="6347846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8838" y="1641647"/>
            <a:ext cx="4299186" cy="501675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Первая приготовительная неделя к Великому Посту называется "Неделею Мытаря и Фарисея". Во время Литургии в это воскресенье читается из Евангелия притча о мытаре и фарисее, с целью показать, что только слезная молитва и смирение, как у мытаря, а не перечисление своих добродетелей, как у фарисея, могут снискать нам милосердие Божие. С этой недели до пятой недели Великого Поста за Всенощным бдением, после чтения Евангелия, поется покаянная молитва: "Покаяния отверзи ми </a:t>
            </a:r>
            <a:r>
              <a:rPr lang="ru-RU" sz="2000" b="1" dirty="0" smtClean="0"/>
              <a:t>двери…".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422847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0456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2990981"/>
            <a:ext cx="199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 спасение стези</a:t>
            </a:r>
            <a:endParaRPr lang="ru-RU" b="1" dirty="0"/>
          </a:p>
        </p:txBody>
      </p:sp>
      <p:pic>
        <p:nvPicPr>
          <p:cNvPr id="15" name="Покаяния двер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st="71500" end="116559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7923" y="2060847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65" y="135653"/>
            <a:ext cx="5184576" cy="5710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3380" y="140225"/>
            <a:ext cx="2632475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Надежда на милосердие Божие</a:t>
            </a:r>
            <a:endParaRPr lang="ru-RU" sz="3200" b="1" dirty="0"/>
          </a:p>
        </p:txBody>
      </p:sp>
      <p:sp>
        <p:nvSpPr>
          <p:cNvPr id="11" name="Управляющая кнопка: возврат 10">
            <a:hlinkClick r:id="rId8" action="ppaction://hlinksldjump" highlightClick="1"/>
          </p:cNvPr>
          <p:cNvSpPr/>
          <p:nvPr/>
        </p:nvSpPr>
        <p:spPr>
          <a:xfrm>
            <a:off x="8306066" y="6347846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121266"/>
            <a:ext cx="5184576" cy="5632311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Вторая приготовительная неделя к Великому Посту называется "Неделей о Блудном Сыне". В трогательной притче "О блудном сыне", которую мы слышим за Литургией в Евангельском чтении, Святая Церковь поучает нас надеяться на милосердие Божие, если мы искренно покаемся в своих грехах. В эту неделю, а также и в следующие за нею две недели, на Всенощной после </a:t>
            </a:r>
            <a:r>
              <a:rPr lang="ru-RU" sz="2000" b="1" dirty="0" err="1"/>
              <a:t>полиелея</a:t>
            </a:r>
            <a:r>
              <a:rPr lang="ru-RU" sz="2000" b="1" dirty="0"/>
              <a:t> поется псалом: "На реках Вавилонских«.  Этот 136-й псалом описывает страдания евреев в плену Вавилонском и скорбь их об отечестве. Слова этого псалма по отношению к нам внушают мысль о нашем духовном плене, плене греховном и о том, что мы должны стремиться к своему духовному отечеству, Небесному Царствию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5" y="1115920"/>
            <a:ext cx="5184576" cy="5632311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Многих смущает последний стих псалма, где говорится, что блажен (счастлив) тот, кто возьмет и разобьет младенцев твоих (вавилонских) о камень! Конечно, в буквальном значении слова эта мысль жестока и никак не приемлема для христианина, ибо Сам Господь учил любить и благословлять врагов своих; и покланяться Богу в "духе и истине". Именно, эта мысль становится чистой и возвышенной в духовно-христианском значении, т. к. это значит – блажен, кто имеет твердую решимость сокрушать, о камень веры, едва рождающиеся дурные мысли и желания (как бы в младенческом их состоянии) прежде, чем они возрастут в злые дела и навыки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4752000" y="6383846"/>
            <a:ext cx="360000" cy="360000"/>
          </a:xfrm>
          <a:prstGeom prst="actionButtonHelp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81" y="6365749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467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73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600"/>
            <a:ext cx="4550638" cy="6852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3380" y="140225"/>
            <a:ext cx="2488459" cy="2062103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Дела покаяния и исправления жизни</a:t>
            </a:r>
            <a:endParaRPr lang="ru-RU" sz="3200" b="1" dirty="0"/>
          </a:p>
        </p:txBody>
      </p:sp>
      <p:sp>
        <p:nvSpPr>
          <p:cNvPr id="11" name="Управляющая кнопка: возврат 10">
            <a:hlinkClick r:id="rId7" action="ppaction://hlinksldjump" highlightClick="1"/>
          </p:cNvPr>
          <p:cNvSpPr/>
          <p:nvPr/>
        </p:nvSpPr>
        <p:spPr>
          <a:xfrm>
            <a:off x="8306066" y="6347846"/>
            <a:ext cx="432048" cy="432000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8650" y="3429000"/>
            <a:ext cx="2571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Множества содеянных мною лютых</a:t>
            </a:r>
          </a:p>
        </p:txBody>
      </p:sp>
      <p:pic>
        <p:nvPicPr>
          <p:cNvPr id="15" name="Покаяния двер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st="129100" end="259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0559" y="2526227"/>
            <a:ext cx="487363" cy="4873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0085" y="132212"/>
            <a:ext cx="4227366" cy="6555641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Третья приготовительная неделя к Великому Посту называется "Мясопустною" или "Сырною", а в народе она называется "Масляной", потому что из скоромной пищи в эту неделю дозволяется вкушать только сыр, молоко, масло и яйца. Само воскресенье "Мясопустной недели" называется "Неделей о Страшном Суде", </a:t>
            </a:r>
            <a:r>
              <a:rPr lang="ru-RU" sz="2000" b="1" dirty="0" smtClean="0"/>
              <a:t>т.к</a:t>
            </a:r>
            <a:r>
              <a:rPr lang="ru-RU" sz="2000" b="1" dirty="0"/>
              <a:t>. за Литургией читается Евангелие о Страшном Суде и о последнем </a:t>
            </a:r>
            <a:r>
              <a:rPr lang="ru-RU" sz="2000" b="1" dirty="0" err="1"/>
              <a:t>мздовоздаянии</a:t>
            </a:r>
            <a:r>
              <a:rPr lang="ru-RU" sz="2000" b="1" dirty="0"/>
              <a:t>, чем Святая Церковь желает побудить грешников к покаянию. В песнопениях Сырной седмицы воспоминается грехопадение Адама и Евы, произошедшее от невоздержания, и содержится восхваление поста с его спасительными плодами.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383653"/>
            <a:ext cx="572278" cy="3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85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2460</Words>
  <Application>Microsoft Office PowerPoint</Application>
  <PresentationFormat>Экран (4:3)</PresentationFormat>
  <Paragraphs>145</Paragraphs>
  <Slides>23</Slides>
  <Notes>22</Notes>
  <HiddenSlides>13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128</cp:revision>
  <dcterms:created xsi:type="dcterms:W3CDTF">2014-03-09T10:07:05Z</dcterms:created>
  <dcterms:modified xsi:type="dcterms:W3CDTF">2014-03-23T17:34:19Z</dcterms:modified>
</cp:coreProperties>
</file>