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70" r:id="rId8"/>
    <p:sldId id="260" r:id="rId9"/>
    <p:sldId id="261" r:id="rId10"/>
    <p:sldId id="271" r:id="rId11"/>
    <p:sldId id="263" r:id="rId12"/>
    <p:sldId id="272" r:id="rId13"/>
    <p:sldId id="273" r:id="rId14"/>
    <p:sldId id="262" r:id="rId15"/>
    <p:sldId id="264" r:id="rId16"/>
    <p:sldId id="274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609" autoAdjust="0"/>
  </p:normalViewPr>
  <p:slideViewPr>
    <p:cSldViewPr>
      <p:cViewPr>
        <p:scale>
          <a:sx n="60" d="100"/>
          <a:sy n="60" d="100"/>
        </p:scale>
        <p:origin x="-10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27 шк\2016-2017 уч.год\Пророки\Пророки картинки\Рим.иГреки\09801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43029" cy="6858000"/>
          </a:xfrm>
          <a:prstGeom prst="rect">
            <a:avLst/>
          </a:prstGeom>
          <a:noFill/>
        </p:spPr>
      </p:pic>
      <p:pic>
        <p:nvPicPr>
          <p:cNvPr id="1027" name="Picture 3" descr="G:\27 шк\2016-2017 уч.год\Пророки\Пророки картинки\Рим.иГреки\14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0"/>
            <a:ext cx="49530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57604"/>
            <a:ext cx="4214810" cy="3000396"/>
          </a:xfrm>
        </p:spPr>
        <p:txBody>
          <a:bodyPr>
            <a:noAutofit/>
          </a:bodyPr>
          <a:lstStyle/>
          <a:p>
            <a:r>
              <a:rPr lang="ru-RU" sz="4800" b="1" cap="all" dirty="0" smtClean="0">
                <a:solidFill>
                  <a:srgbClr val="FF0000"/>
                </a:solidFill>
              </a:rPr>
              <a:t>ВЛАДЫЧЕСТВО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27 шк\2016-2017 уч.год\Пророки\Пророки картинки\Рим.иГреки\90115321_1344176356_image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4500561" cy="39963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0"/>
            <a:ext cx="3802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cap="all" dirty="0" smtClean="0">
                <a:solidFill>
                  <a:srgbClr val="002060"/>
                </a:solidFill>
              </a:rPr>
              <a:t>ГРЕЧЕСКОЕ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928670"/>
            <a:ext cx="365965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 smtClean="0">
                <a:solidFill>
                  <a:srgbClr val="002060"/>
                </a:solidFill>
              </a:rPr>
              <a:t>И </a:t>
            </a:r>
          </a:p>
          <a:p>
            <a:pPr algn="ctr"/>
            <a:r>
              <a:rPr lang="ru-RU" sz="6000" b="1" cap="all" dirty="0" smtClean="0">
                <a:solidFill>
                  <a:srgbClr val="002060"/>
                </a:solidFill>
              </a:rPr>
              <a:t>РИМСКОЕ 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7 шк\2016-2017 уч.год\Пророки\Пророки картинки\Рим.иГреки\Муч.Маккаве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5184" cy="5072074"/>
          </a:xfrm>
          <a:prstGeom prst="rect">
            <a:avLst/>
          </a:prstGeom>
          <a:noFill/>
        </p:spPr>
      </p:pic>
      <p:pic>
        <p:nvPicPr>
          <p:cNvPr id="2051" name="Picture 3" descr="H:\27 шк\2016-2017 уч.год\Пророки\Пророки картинки\Рим.иГреки\Муч.Маккаве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651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5144" y="520457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такой же отказ были зверски замучены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Соломония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семью сыновьями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Маккавеи)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Мак. 7)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2222E-6 1.85185E-6 L -0.00503 -0.77222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929322" y="0"/>
            <a:ext cx="3214678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Священник </a:t>
            </a:r>
            <a:r>
              <a:rPr lang="ru-RU" sz="3600" b="1" dirty="0" err="1" smtClean="0">
                <a:solidFill>
                  <a:srgbClr val="002060"/>
                </a:solidFill>
              </a:rPr>
              <a:t>Маттафия</a:t>
            </a:r>
            <a:r>
              <a:rPr lang="ru-RU" sz="3600" b="1" dirty="0" smtClean="0">
                <a:solidFill>
                  <a:srgbClr val="002060"/>
                </a:solidFill>
              </a:rPr>
              <a:t> с пятью сыновьями поднял восстание против сирийцев в защиту истинной веры и своего отечества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H:\27 шк\2016-2017 уч.год\Пророки\Пророки картинки\Рим.иГреки\Восстание Маттафия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9247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27 шк\2016-2017 уч.год\Пророки\Пророки картинки\Рим.иГреки\Иуда  Маккав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3"/>
            <a:ext cx="6418241" cy="5357827"/>
          </a:xfrm>
          <a:prstGeom prst="rect">
            <a:avLst/>
          </a:prstGeom>
          <a:noFill/>
        </p:spPr>
      </p:pic>
      <p:pic>
        <p:nvPicPr>
          <p:cNvPr id="4099" name="Picture 3" descr="H:\27 шк\2016-2017 уч.год\Пророки\Пророки картинки\Рим.иГреки\Иуда Маккаве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492" y="0"/>
            <a:ext cx="9445492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Маттафии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Иуда прославился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особенной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храбростью и был назван в память мучеников Маккавеем.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8577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 геройской смертью, отказавшись бежать от вражеского войска в 22 тыс. солдат, имея отряд в 800 чел. </a:t>
            </a:r>
            <a:endParaRPr lang="ru-RU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42147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</a:rPr>
              <a:t>Его брат </a:t>
            </a:r>
            <a:r>
              <a:rPr lang="ru-RU" sz="4000" b="1" dirty="0" err="1" smtClean="0">
                <a:solidFill>
                  <a:srgbClr val="002060"/>
                </a:solidFill>
              </a:rPr>
              <a:t>Симон</a:t>
            </a:r>
            <a:r>
              <a:rPr lang="ru-RU" sz="4000" b="1" dirty="0" smtClean="0">
                <a:solidFill>
                  <a:srgbClr val="002060"/>
                </a:solidFill>
              </a:rPr>
              <a:t> окончательно разбил сирийские войска, очистив от них Иерусалим и освободив свой народ от владычества греческих царей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H:\27 шк\2016-2017 уч.год\Пророки\Пророки картинки\Рим.иГреки\Победа над сирийцами Сим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8895" y="0"/>
            <a:ext cx="479510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8"/>
            <a:ext cx="9144000" cy="2285992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В благодарность, иудеи постановили, что до пришествия Спасителя старший из рода Симонова должен быть у них первосвященником и правителем народа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:\27 шк\2016-2017 уч.год\Пророки\Пророки картинки\Рим.иГреки\Симон избирается начальником и первосвященник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674490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84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64 году до Р.Х. Палестину завоевывают Римляне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H:\27 шк\2016-2017 уч.год\Пророки\Пророки картинки\Рим.иГреки\417726_148__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67679" cy="57507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496"/>
            <a:ext cx="9144000" cy="404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Оставив иудеям синедрион – совет из первосвященников и старейшин народа, Рим сам назначает правителя Палестины, который, получив </a:t>
            </a:r>
            <a:r>
              <a:rPr lang="ru-RU" sz="3600" b="1" dirty="0" smtClean="0">
                <a:solidFill>
                  <a:srgbClr val="002060"/>
                </a:solidFill>
              </a:rPr>
              <a:t>звание </a:t>
            </a:r>
            <a:r>
              <a:rPr lang="ru-RU" sz="3600" b="1" dirty="0" smtClean="0">
                <a:solidFill>
                  <a:srgbClr val="002060"/>
                </a:solidFill>
              </a:rPr>
              <a:t>царя, подчиняется кесарю – римскому императору. От имени кесаря Иудеей управляет его наместник в Палестине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H:\27 шк\2016-2017 уч.год\Пророки\Пророки картинки\Рим.иГреки\синедри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Проверочные вопросы: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14990"/>
          </a:xfrm>
        </p:spPr>
        <p:txBody>
          <a:bodyPr>
            <a:normAutofit/>
          </a:bodyPr>
          <a:lstStyle/>
          <a:p>
            <a:pPr marL="536575" indent="-536575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Как звали греческого царя, который завоевал Персидское царство?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Кем было переведено Священное Писание на греческий язык?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За что были замучены </a:t>
            </a:r>
            <a:r>
              <a:rPr lang="ru-RU" b="1" dirty="0" err="1" smtClean="0">
                <a:solidFill>
                  <a:srgbClr val="002060"/>
                </a:solidFill>
              </a:rPr>
              <a:t>Соломония</a:t>
            </a:r>
            <a:r>
              <a:rPr lang="ru-RU" b="1" dirty="0" smtClean="0">
                <a:solidFill>
                  <a:srgbClr val="002060"/>
                </a:solidFill>
              </a:rPr>
              <a:t> с сыновьями?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Кто такой Иуда Маккавей?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Кто освободил иудеев от греческого владычества?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Что такое синедрион?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pPr lvl="0"/>
            <a:r>
              <a:rPr lang="ru-RU" sz="4000" b="1" dirty="0" err="1" smtClean="0">
                <a:solidFill>
                  <a:srgbClr val="002060"/>
                </a:solidFill>
              </a:rPr>
              <a:t>Медийско-персидское</a:t>
            </a:r>
            <a:r>
              <a:rPr lang="ru-RU" sz="4000" b="1" dirty="0" smtClean="0">
                <a:solidFill>
                  <a:srgbClr val="002060"/>
                </a:solidFill>
              </a:rPr>
              <a:t> владычество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над Иудеей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длилось около 200 лет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27 шк\2016-2017 уч.год\Пророки\Пророки картинки\Рим.иГреки\Ал.Македонский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9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428604"/>
            <a:ext cx="4286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Персидское царство завоёвывает греческий царь Александр Македонский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4929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этому времени он уже стал повелителем Египта и Сирии (356-323 г.г. до Р.Х.)</a:t>
            </a:r>
            <a:endParaRPr lang="ru-RU" sz="3600" b="1" dirty="0"/>
          </a:p>
        </p:txBody>
      </p:sp>
      <p:pic>
        <p:nvPicPr>
          <p:cNvPr id="2051" name="Picture 3" descr="G:\27 шк\2016-2017 уч.год\Пророки\Пророки картинки\Рим.иГреки\Ал.Македонский_Версаль.двор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32619" y="0"/>
            <a:ext cx="126078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00232" y="214290"/>
            <a:ext cx="49888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Македонский 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3286148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с уважением отнесся к святыне Иерусалимского храма и оказал особое покровительство иудейскому народу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G:\27 шк\2016-2017 уч.год\Пророки\Пророки картинки\Рим.иГреки\Ал.Македон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794" cy="2525915"/>
          </a:xfrm>
          <a:prstGeom prst="rect">
            <a:avLst/>
          </a:prstGeom>
          <a:noFill/>
        </p:spPr>
      </p:pic>
      <p:pic>
        <p:nvPicPr>
          <p:cNvPr id="3076" name="Picture 4" descr="G:\27 шк\2016-2017 уч.год\Пророки\Пророки картинки\Рим.иГреки\Ал.Македонски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0548" y="1"/>
            <a:ext cx="2203452" cy="2571743"/>
          </a:xfrm>
          <a:prstGeom prst="rect">
            <a:avLst/>
          </a:prstGeom>
          <a:noFill/>
        </p:spPr>
      </p:pic>
      <p:pic>
        <p:nvPicPr>
          <p:cNvPr id="9" name="Picture 5" descr="G:\27 шк\2016-2017 уч.год\Пророки\Пророки картинки\Рим.иГреки\Македонский в Иерус.храме_Себастьяно Конч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01222" cy="68765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27 шк\2016-2017 уч.год\Пророки\Пророки картинки\Рим.иГреки\alexander-the-great-death-march-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341199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смерти Александра Македонского его владычество было разделено между четырьмя его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военоначальниками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G:\27 шк\2016-2017 уч.год\Пророки\Пророки картинки\Рим.иГреки\смерть македонск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0187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3500438"/>
            <a:ext cx="6072198" cy="335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 его сыне царе </a:t>
            </a:r>
          </a:p>
          <a:p>
            <a:pPr lvl="0" algn="ctr">
              <a:lnSpc>
                <a:spcPct val="80000"/>
              </a:lnSpc>
            </a:pPr>
            <a:r>
              <a:rPr lang="ru-RU" sz="3600" b="1" dirty="0" err="1" smtClean="0">
                <a:solidFill>
                  <a:srgbClr val="002060"/>
                </a:solidFill>
              </a:rPr>
              <a:t>Птоломее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II </a:t>
            </a:r>
            <a:r>
              <a:rPr lang="uk-UA" sz="3600" b="1" dirty="0" err="1" smtClean="0">
                <a:solidFill>
                  <a:srgbClr val="002060"/>
                </a:solidFill>
              </a:rPr>
              <a:t>Филадельфе</a:t>
            </a:r>
            <a:r>
              <a:rPr lang="uk-UA" sz="3600" b="1" dirty="0" smtClean="0">
                <a:solidFill>
                  <a:srgbClr val="002060"/>
                </a:solidFill>
              </a:rPr>
              <a:t> к</a:t>
            </a:r>
            <a:r>
              <a:rPr lang="ru-RU" sz="3600" b="1" dirty="0" err="1" smtClean="0">
                <a:solidFill>
                  <a:srgbClr val="002060"/>
                </a:solidFill>
              </a:rPr>
              <a:t>ниги</a:t>
            </a:r>
            <a:r>
              <a:rPr lang="ru-RU" sz="3600" b="1" dirty="0" smtClean="0">
                <a:solidFill>
                  <a:srgbClr val="002060"/>
                </a:solidFill>
              </a:rPr>
              <a:t> Священного Писания были переведены с еврейского на греческий язык 70-ю толковниками (учеными)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85728"/>
            <a:ext cx="6286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</a:rPr>
              <a:t>Иудеев покоряет греческий царь </a:t>
            </a:r>
            <a:r>
              <a:rPr lang="ru-RU" sz="4000" b="1" dirty="0" err="1" smtClean="0">
                <a:solidFill>
                  <a:srgbClr val="002060"/>
                </a:solidFill>
              </a:rPr>
              <a:t>Птоломей</a:t>
            </a:r>
            <a:r>
              <a:rPr lang="ru-RU" sz="4000" b="1" dirty="0" smtClean="0">
                <a:solidFill>
                  <a:srgbClr val="002060"/>
                </a:solidFill>
              </a:rPr>
              <a:t>, правитель Египта, и тысячи евреев отводятся в Египет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G:\27 шк\2016-2017 уч.год\Пророки\Пророки картинки\Рим.иГреки\Ptolemy_I_Soter_Louvre_Ma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6715" cy="3471867"/>
          </a:xfrm>
          <a:prstGeom prst="rect">
            <a:avLst/>
          </a:prstGeom>
          <a:noFill/>
        </p:spPr>
      </p:pic>
      <p:pic>
        <p:nvPicPr>
          <p:cNvPr id="5123" name="Picture 3" descr="G:\27 шк\2016-2017 уч.год\Пророки\Пророки картинки\Рим.иГреки\Ptolemy_II_MAN_Napoli_Inv5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142579"/>
            <a:ext cx="2786050" cy="37154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142844" y="3500414"/>
            <a:ext cx="4214842" cy="3071858"/>
          </a:xfrm>
        </p:spPr>
        <p:txBody>
          <a:bodyPr>
            <a:normAutofit fontScale="97500"/>
          </a:bodyPr>
          <a:lstStyle/>
          <a:p>
            <a:pPr marL="0" lv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истинные знания о Боге распространяются среди языческих народов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G:\27 шк\2016-2017 уч.год\Пророки\Пророки картинки\Рим.иГреки\bibli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497045" cy="3000372"/>
          </a:xfrm>
          <a:prstGeom prst="rect">
            <a:avLst/>
          </a:prstGeom>
          <a:noFill/>
        </p:spPr>
      </p:pic>
      <p:pic>
        <p:nvPicPr>
          <p:cNvPr id="6147" name="Picture 3" descr="G:\27 шк\2016-2017 уч.год\Пророки\Пророки картинки\Рим.иГреки\simondecolinesbi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0"/>
            <a:ext cx="4643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Благодаря тому, что греческий язык был самым распространенным языком того времени, 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7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002060"/>
                </a:solidFill>
              </a:rPr>
              <a:t>Около 100 лет иудеи находились под властью греческих царей –  </a:t>
            </a:r>
          </a:p>
          <a:p>
            <a:pPr lvl="0" algn="ctr"/>
            <a:r>
              <a:rPr lang="ru-RU" sz="5400" b="1" dirty="0" smtClean="0">
                <a:solidFill>
                  <a:srgbClr val="002060"/>
                </a:solidFill>
              </a:rPr>
              <a:t>правителей Египта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78592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когда их покорили греки правящие Сирией, начались жестокие преследования и гонения за веру.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G:\27 шк\2016-2017 уч.год\Пророки\Пророки картинки\Рим.иГреки\Genseric_sacking_Rome_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293" y="0"/>
            <a:ext cx="930529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жестоким гонителем был царь Антиох Епифан</a:t>
            </a:r>
            <a:endParaRPr lang="ru-RU" sz="4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7 шк\2016-2017 уч.год\Пророки\Пророки картинки\Рим.иГреки\Муч.Елиаза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5519884" cy="7572404"/>
          </a:xfrm>
          <a:prstGeom prst="rect">
            <a:avLst/>
          </a:prstGeom>
          <a:noFill/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5786454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Старец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Елеазар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принял мученическую кончину за отказ есть, или хотя бы показать вид, что ест, запрещенное законом Моисеевым свиное мясо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5500702"/>
            <a:ext cx="5214942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Мученики за веру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389</Words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ВЛАДЫЧЕСТВО</vt:lpstr>
      <vt:lpstr>Слайд 2</vt:lpstr>
      <vt:lpstr>с уважением отнесся к святыне Иерусалимского храма и оказал особое покровительство иудейскому народу</vt:lpstr>
      <vt:lpstr>Слайд 4</vt:lpstr>
      <vt:lpstr>Слайд 5</vt:lpstr>
      <vt:lpstr>Слайд 6</vt:lpstr>
      <vt:lpstr>Слайд 7</vt:lpstr>
      <vt:lpstr>Слайд 8</vt:lpstr>
      <vt:lpstr>Старец Елеазар принял мученическую кончину за отказ есть, или хотя бы показать вид, что ест, запрещенное законом Моисеевым свиное мясо</vt:lpstr>
      <vt:lpstr>Слайд 10</vt:lpstr>
      <vt:lpstr>Слайд 11</vt:lpstr>
      <vt:lpstr>Слайд 12</vt:lpstr>
      <vt:lpstr>Слайд 13</vt:lpstr>
      <vt:lpstr>В благодарность, иудеи постановили, что до пришествия Спасителя старший из рода Симонова должен быть у них первосвященником и правителем народа</vt:lpstr>
      <vt:lpstr>В 64 году до Р.Х. Палестину завоевывают Римляне</vt:lpstr>
      <vt:lpstr>Слайд 16</vt:lpstr>
      <vt:lpstr>Проверочные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Возвращение иудеев из вавилонского плена</dc:title>
  <cp:lastModifiedBy>Admin</cp:lastModifiedBy>
  <cp:revision>57</cp:revision>
  <dcterms:modified xsi:type="dcterms:W3CDTF">2016-09-27T20:20:21Z</dcterms:modified>
</cp:coreProperties>
</file>